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4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8" r:id="rId6"/>
    <p:sldId id="269" r:id="rId7"/>
    <p:sldId id="260" r:id="rId8"/>
    <p:sldId id="261" r:id="rId9"/>
    <p:sldId id="271" r:id="rId10"/>
    <p:sldId id="270" r:id="rId11"/>
    <p:sldId id="263" r:id="rId12"/>
    <p:sldId id="272" r:id="rId13"/>
    <p:sldId id="273" r:id="rId14"/>
    <p:sldId id="264" r:id="rId15"/>
    <p:sldId id="274" r:id="rId16"/>
    <p:sldId id="267" r:id="rId1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40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54"/>
    <p:restoredTop sz="94467"/>
  </p:normalViewPr>
  <p:slideViewPr>
    <p:cSldViewPr snapToGrid="0" snapToObjects="1">
      <p:cViewPr>
        <p:scale>
          <a:sx n="56" d="100"/>
          <a:sy n="56" d="100"/>
        </p:scale>
        <p:origin x="440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FC02A2-D418-464F-849F-F1F6ED64A9BD}" type="datetimeFigureOut">
              <a:rPr lang="pt-BR" smtClean="0"/>
              <a:t>22/10/19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45202-7829-2747-99BD-D2B64216E3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1148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45202-7829-2747-99BD-D2B64216E3FA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9610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45202-7829-2747-99BD-D2B64216E3FA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69579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45202-7829-2747-99BD-D2B64216E3FA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9770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45202-7829-2747-99BD-D2B64216E3FA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16624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45202-7829-2747-99BD-D2B64216E3FA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8424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86B3D2D3-7C68-E34B-BBBF-51A1E07B2380}" type="datetimeFigureOut">
              <a:rPr lang="pt-BR" smtClean="0"/>
              <a:t>22/10/19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334E1F5-C8BB-3B47-8758-E74DEAA264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4763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D2D3-7C68-E34B-BBBF-51A1E07B2380}" type="datetimeFigureOut">
              <a:rPr lang="pt-BR" smtClean="0"/>
              <a:t>22/10/19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4E1F5-C8BB-3B47-8758-E74DEAA264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6544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6B3D2D3-7C68-E34B-BBBF-51A1E07B2380}" type="datetimeFigureOut">
              <a:rPr lang="pt-BR" smtClean="0"/>
              <a:t>22/10/19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334E1F5-C8BB-3B47-8758-E74DEAA264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8978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D2D3-7C68-E34B-BBBF-51A1E07B2380}" type="datetimeFigureOut">
              <a:rPr lang="pt-BR" smtClean="0"/>
              <a:t>22/10/19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4E1F5-C8BB-3B47-8758-E74DEAA264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7599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6B3D2D3-7C68-E34B-BBBF-51A1E07B2380}" type="datetimeFigureOut">
              <a:rPr lang="pt-BR" smtClean="0"/>
              <a:t>22/10/19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334E1F5-C8BB-3B47-8758-E74DEAA264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0771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6B3D2D3-7C68-E34B-BBBF-51A1E07B2380}" type="datetimeFigureOut">
              <a:rPr lang="pt-BR" smtClean="0"/>
              <a:t>22/10/19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334E1F5-C8BB-3B47-8758-E74DEAA264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605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6B3D2D3-7C68-E34B-BBBF-51A1E07B2380}" type="datetimeFigureOut">
              <a:rPr lang="pt-BR" smtClean="0"/>
              <a:t>22/10/19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334E1F5-C8BB-3B47-8758-E74DEAA264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1150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D2D3-7C68-E34B-BBBF-51A1E07B2380}" type="datetimeFigureOut">
              <a:rPr lang="pt-BR" smtClean="0"/>
              <a:t>22/10/19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4E1F5-C8BB-3B47-8758-E74DEAA264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574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6B3D2D3-7C68-E34B-BBBF-51A1E07B2380}" type="datetimeFigureOut">
              <a:rPr lang="pt-BR" smtClean="0"/>
              <a:t>22/10/19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334E1F5-C8BB-3B47-8758-E74DEAA264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3098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D2D3-7C68-E34B-BBBF-51A1E07B2380}" type="datetimeFigureOut">
              <a:rPr lang="pt-BR" smtClean="0"/>
              <a:t>22/10/19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4E1F5-C8BB-3B47-8758-E74DEAA264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7278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6B3D2D3-7C68-E34B-BBBF-51A1E07B2380}" type="datetimeFigureOut">
              <a:rPr lang="pt-BR" smtClean="0"/>
              <a:t>22/10/19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4334E1F5-C8BB-3B47-8758-E74DEAA264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5164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3D2D3-7C68-E34B-BBBF-51A1E07B2380}" type="datetimeFigureOut">
              <a:rPr lang="pt-BR" smtClean="0"/>
              <a:t>22/10/19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4E1F5-C8BB-3B47-8758-E74DEAA264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7176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6132F700-8CFB-4C6C-B542-E0126AFD2A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32">
            <a:extLst>
              <a:ext uri="{FF2B5EF4-FFF2-40B4-BE49-F238E27FC236}">
                <a16:creationId xmlns:a16="http://schemas.microsoft.com/office/drawing/2014/main" id="{590E0492-A063-4322-A6F6-50EBE38B58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336127">
            <a:off x="296272" y="1026251"/>
            <a:ext cx="7298578" cy="5088488"/>
          </a:xfrm>
          <a:custGeom>
            <a:avLst/>
            <a:gdLst>
              <a:gd name="connsiteX0" fmla="*/ 0 w 6428838"/>
              <a:gd name="connsiteY0" fmla="*/ 2579031 h 5158062"/>
              <a:gd name="connsiteX1" fmla="*/ 3214419 w 6428838"/>
              <a:gd name="connsiteY1" fmla="*/ 0 h 5158062"/>
              <a:gd name="connsiteX2" fmla="*/ 6428838 w 6428838"/>
              <a:gd name="connsiteY2" fmla="*/ 2579031 h 5158062"/>
              <a:gd name="connsiteX3" fmla="*/ 3214419 w 6428838"/>
              <a:gd name="connsiteY3" fmla="*/ 5158062 h 5158062"/>
              <a:gd name="connsiteX4" fmla="*/ 0 w 6428838"/>
              <a:gd name="connsiteY4" fmla="*/ 2579031 h 5158062"/>
              <a:gd name="connsiteX0" fmla="*/ 3321 w 6432159"/>
              <a:gd name="connsiteY0" fmla="*/ 2647125 h 5226156"/>
              <a:gd name="connsiteX1" fmla="*/ 2789723 w 6432159"/>
              <a:gd name="connsiteY1" fmla="*/ 0 h 5226156"/>
              <a:gd name="connsiteX2" fmla="*/ 6432159 w 6432159"/>
              <a:gd name="connsiteY2" fmla="*/ 2647125 h 5226156"/>
              <a:gd name="connsiteX3" fmla="*/ 3217740 w 6432159"/>
              <a:gd name="connsiteY3" fmla="*/ 5226156 h 5226156"/>
              <a:gd name="connsiteX4" fmla="*/ 3321 w 6432159"/>
              <a:gd name="connsiteY4" fmla="*/ 2647125 h 5226156"/>
              <a:gd name="connsiteX0" fmla="*/ 1953 w 6566979"/>
              <a:gd name="connsiteY0" fmla="*/ 2695803 h 5226224"/>
              <a:gd name="connsiteX1" fmla="*/ 2924543 w 6566979"/>
              <a:gd name="connsiteY1" fmla="*/ 39 h 5226224"/>
              <a:gd name="connsiteX2" fmla="*/ 6566979 w 6566979"/>
              <a:gd name="connsiteY2" fmla="*/ 2647164 h 5226224"/>
              <a:gd name="connsiteX3" fmla="*/ 3352560 w 6566979"/>
              <a:gd name="connsiteY3" fmla="*/ 5226195 h 5226224"/>
              <a:gd name="connsiteX4" fmla="*/ 1953 w 6566979"/>
              <a:gd name="connsiteY4" fmla="*/ 2695803 h 5226224"/>
              <a:gd name="connsiteX0" fmla="*/ 8982 w 6574008"/>
              <a:gd name="connsiteY0" fmla="*/ 2695803 h 5226313"/>
              <a:gd name="connsiteX1" fmla="*/ 2931572 w 6574008"/>
              <a:gd name="connsiteY1" fmla="*/ 39 h 5226313"/>
              <a:gd name="connsiteX2" fmla="*/ 6574008 w 6574008"/>
              <a:gd name="connsiteY2" fmla="*/ 2647164 h 5226313"/>
              <a:gd name="connsiteX3" fmla="*/ 3359589 w 6574008"/>
              <a:gd name="connsiteY3" fmla="*/ 5226195 h 5226313"/>
              <a:gd name="connsiteX4" fmla="*/ 8982 w 6574008"/>
              <a:gd name="connsiteY4" fmla="*/ 2695803 h 5226313"/>
              <a:gd name="connsiteX0" fmla="*/ 11929 w 6576955"/>
              <a:gd name="connsiteY0" fmla="*/ 2695953 h 5226463"/>
              <a:gd name="connsiteX1" fmla="*/ 2934519 w 6576955"/>
              <a:gd name="connsiteY1" fmla="*/ 189 h 5226463"/>
              <a:gd name="connsiteX2" fmla="*/ 6576955 w 6576955"/>
              <a:gd name="connsiteY2" fmla="*/ 2647314 h 5226463"/>
              <a:gd name="connsiteX3" fmla="*/ 3362536 w 6576955"/>
              <a:gd name="connsiteY3" fmla="*/ 5226345 h 5226463"/>
              <a:gd name="connsiteX4" fmla="*/ 11929 w 6576955"/>
              <a:gd name="connsiteY4" fmla="*/ 2695953 h 5226463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92159"/>
              <a:gd name="connsiteX1" fmla="*/ 2931852 w 6963394"/>
              <a:gd name="connsiteY1" fmla="*/ 10033 h 5292159"/>
              <a:gd name="connsiteX2" fmla="*/ 6963394 w 6963394"/>
              <a:gd name="connsiteY2" fmla="*/ 3318639 h 5292159"/>
              <a:gd name="connsiteX3" fmla="*/ 3359869 w 6963394"/>
              <a:gd name="connsiteY3" fmla="*/ 5236189 h 5292159"/>
              <a:gd name="connsiteX4" fmla="*/ 9262 w 6963394"/>
              <a:gd name="connsiteY4" fmla="*/ 2705797 h 5292159"/>
              <a:gd name="connsiteX0" fmla="*/ 9262 w 6963394"/>
              <a:gd name="connsiteY0" fmla="*/ 2705797 h 5259961"/>
              <a:gd name="connsiteX1" fmla="*/ 2931852 w 6963394"/>
              <a:gd name="connsiteY1" fmla="*/ 10033 h 5259961"/>
              <a:gd name="connsiteX2" fmla="*/ 6963394 w 6963394"/>
              <a:gd name="connsiteY2" fmla="*/ 3318639 h 5259961"/>
              <a:gd name="connsiteX3" fmla="*/ 3359869 w 6963394"/>
              <a:gd name="connsiteY3" fmla="*/ 5236189 h 5259961"/>
              <a:gd name="connsiteX4" fmla="*/ 9262 w 6963394"/>
              <a:gd name="connsiteY4" fmla="*/ 2705797 h 5259961"/>
              <a:gd name="connsiteX0" fmla="*/ 9557 w 7352795"/>
              <a:gd name="connsiteY0" fmla="*/ 2707501 h 5252013"/>
              <a:gd name="connsiteX1" fmla="*/ 2932147 w 7352795"/>
              <a:gd name="connsiteY1" fmla="*/ 11737 h 5252013"/>
              <a:gd name="connsiteX2" fmla="*/ 7352795 w 7352795"/>
              <a:gd name="connsiteY2" fmla="*/ 3378709 h 5252013"/>
              <a:gd name="connsiteX3" fmla="*/ 3360164 w 7352795"/>
              <a:gd name="connsiteY3" fmla="*/ 5237893 h 5252013"/>
              <a:gd name="connsiteX4" fmla="*/ 9557 w 7352795"/>
              <a:gd name="connsiteY4" fmla="*/ 2707501 h 5252013"/>
              <a:gd name="connsiteX0" fmla="*/ 8078 w 7789061"/>
              <a:gd name="connsiteY0" fmla="*/ 2744796 h 5249051"/>
              <a:gd name="connsiteX1" fmla="*/ 3368413 w 7789061"/>
              <a:gd name="connsiteY1" fmla="*/ 10121 h 5249051"/>
              <a:gd name="connsiteX2" fmla="*/ 7789061 w 7789061"/>
              <a:gd name="connsiteY2" fmla="*/ 3377093 h 5249051"/>
              <a:gd name="connsiteX3" fmla="*/ 3796430 w 7789061"/>
              <a:gd name="connsiteY3" fmla="*/ 5236277 h 5249051"/>
              <a:gd name="connsiteX4" fmla="*/ 8078 w 7789061"/>
              <a:gd name="connsiteY4" fmla="*/ 2744796 h 5249051"/>
              <a:gd name="connsiteX0" fmla="*/ 8078 w 7789061"/>
              <a:gd name="connsiteY0" fmla="*/ 2744796 h 5271741"/>
              <a:gd name="connsiteX1" fmla="*/ 3368413 w 7789061"/>
              <a:gd name="connsiteY1" fmla="*/ 10121 h 5271741"/>
              <a:gd name="connsiteX2" fmla="*/ 7789061 w 7789061"/>
              <a:gd name="connsiteY2" fmla="*/ 3377093 h 5271741"/>
              <a:gd name="connsiteX3" fmla="*/ 3796430 w 7789061"/>
              <a:gd name="connsiteY3" fmla="*/ 5236277 h 5271741"/>
              <a:gd name="connsiteX4" fmla="*/ 8078 w 7789061"/>
              <a:gd name="connsiteY4" fmla="*/ 2744796 h 5271741"/>
              <a:gd name="connsiteX0" fmla="*/ 1055 w 7782038"/>
              <a:gd name="connsiteY0" fmla="*/ 2738806 h 5438018"/>
              <a:gd name="connsiteX1" fmla="*/ 3361390 w 7782038"/>
              <a:gd name="connsiteY1" fmla="*/ 4131 h 5438018"/>
              <a:gd name="connsiteX2" fmla="*/ 7782038 w 7782038"/>
              <a:gd name="connsiteY2" fmla="*/ 3371103 h 5438018"/>
              <a:gd name="connsiteX3" fmla="*/ 3692130 w 7782038"/>
              <a:gd name="connsiteY3" fmla="*/ 5415113 h 5438018"/>
              <a:gd name="connsiteX4" fmla="*/ 1055 w 7782038"/>
              <a:gd name="connsiteY4" fmla="*/ 2738806 h 5438018"/>
              <a:gd name="connsiteX0" fmla="*/ 28883 w 7809866"/>
              <a:gd name="connsiteY0" fmla="*/ 2742147 h 5441359"/>
              <a:gd name="connsiteX1" fmla="*/ 3389218 w 7809866"/>
              <a:gd name="connsiteY1" fmla="*/ 7472 h 5441359"/>
              <a:gd name="connsiteX2" fmla="*/ 7809866 w 7809866"/>
              <a:gd name="connsiteY2" fmla="*/ 3374444 h 5441359"/>
              <a:gd name="connsiteX3" fmla="*/ 3719958 w 7809866"/>
              <a:gd name="connsiteY3" fmla="*/ 5418454 h 5441359"/>
              <a:gd name="connsiteX4" fmla="*/ 28883 w 7809866"/>
              <a:gd name="connsiteY4" fmla="*/ 2742147 h 5441359"/>
              <a:gd name="connsiteX0" fmla="*/ 36549 w 7817532"/>
              <a:gd name="connsiteY0" fmla="*/ 2751085 h 5450297"/>
              <a:gd name="connsiteX1" fmla="*/ 3396884 w 7817532"/>
              <a:gd name="connsiteY1" fmla="*/ 16410 h 5450297"/>
              <a:gd name="connsiteX2" fmla="*/ 7817532 w 7817532"/>
              <a:gd name="connsiteY2" fmla="*/ 3383382 h 5450297"/>
              <a:gd name="connsiteX3" fmla="*/ 3727624 w 7817532"/>
              <a:gd name="connsiteY3" fmla="*/ 5427392 h 5450297"/>
              <a:gd name="connsiteX4" fmla="*/ 36549 w 7817532"/>
              <a:gd name="connsiteY4" fmla="*/ 2751085 h 545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7532" h="5450297">
                <a:moveTo>
                  <a:pt x="36549" y="2751085"/>
                </a:moveTo>
                <a:cubicBezTo>
                  <a:pt x="-281221" y="925127"/>
                  <a:pt x="1526121" y="-147339"/>
                  <a:pt x="3396884" y="16410"/>
                </a:cubicBezTo>
                <a:cubicBezTo>
                  <a:pt x="5267647" y="180159"/>
                  <a:pt x="7817532" y="1453184"/>
                  <a:pt x="7817532" y="3383382"/>
                </a:cubicBezTo>
                <a:cubicBezTo>
                  <a:pt x="7700800" y="5342763"/>
                  <a:pt x="5024455" y="5532775"/>
                  <a:pt x="3727624" y="5427392"/>
                </a:cubicBezTo>
                <a:cubicBezTo>
                  <a:pt x="2430794" y="5322009"/>
                  <a:pt x="354319" y="4577043"/>
                  <a:pt x="36549" y="27510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11">
            <a:extLst>
              <a:ext uri="{FF2B5EF4-FFF2-40B4-BE49-F238E27FC236}">
                <a16:creationId xmlns:a16="http://schemas.microsoft.com/office/drawing/2014/main" id="{8811F053-65BC-463F-A052-15EDF07DD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>
            <a:off x="3554541" y="-619573"/>
            <a:ext cx="9016699" cy="8033868"/>
          </a:xfrm>
          <a:custGeom>
            <a:avLst/>
            <a:gdLst>
              <a:gd name="connsiteX0" fmla="*/ 6078066 w 9016699"/>
              <a:gd name="connsiteY0" fmla="*/ 782055 h 8033868"/>
              <a:gd name="connsiteX1" fmla="*/ 8705208 w 9016699"/>
              <a:gd name="connsiteY1" fmla="*/ 3409197 h 8033868"/>
              <a:gd name="connsiteX2" fmla="*/ 8793057 w 9016699"/>
              <a:gd name="connsiteY2" fmla="*/ 3617452 h 8033868"/>
              <a:gd name="connsiteX3" fmla="*/ 9016699 w 9016699"/>
              <a:gd name="connsiteY3" fmla="*/ 4793120 h 8033868"/>
              <a:gd name="connsiteX4" fmla="*/ 8960084 w 9016699"/>
              <a:gd name="connsiteY4" fmla="*/ 5272709 h 8033868"/>
              <a:gd name="connsiteX5" fmla="*/ 8920563 w 9016699"/>
              <a:gd name="connsiteY5" fmla="*/ 5444162 h 8033868"/>
              <a:gd name="connsiteX6" fmla="*/ 6620466 w 9016699"/>
              <a:gd name="connsiteY6" fmla="*/ 7744259 h 8033868"/>
              <a:gd name="connsiteX7" fmla="*/ 6480006 w 9016699"/>
              <a:gd name="connsiteY7" fmla="*/ 7795347 h 8033868"/>
              <a:gd name="connsiteX8" fmla="*/ 4389696 w 9016699"/>
              <a:gd name="connsiteY8" fmla="*/ 7987178 h 8033868"/>
              <a:gd name="connsiteX9" fmla="*/ 3086984 w 9016699"/>
              <a:gd name="connsiteY9" fmla="*/ 7466023 h 8033868"/>
              <a:gd name="connsiteX10" fmla="*/ 3024300 w 9016699"/>
              <a:gd name="connsiteY10" fmla="*/ 7426965 h 8033868"/>
              <a:gd name="connsiteX11" fmla="*/ 519567 w 9016699"/>
              <a:gd name="connsiteY11" fmla="*/ 4922232 h 8033868"/>
              <a:gd name="connsiteX12" fmla="*/ 419495 w 9016699"/>
              <a:gd name="connsiteY12" fmla="*/ 4733719 h 8033868"/>
              <a:gd name="connsiteX13" fmla="*/ 3514 w 9016699"/>
              <a:gd name="connsiteY13" fmla="*/ 3245168 h 8033868"/>
              <a:gd name="connsiteX14" fmla="*/ 4193329 w 9016699"/>
              <a:gd name="connsiteY14" fmla="*/ 36108 h 8033868"/>
              <a:gd name="connsiteX15" fmla="*/ 5977677 w 9016699"/>
              <a:gd name="connsiteY15" fmla="*/ 722908 h 8033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016699" h="8033868">
                <a:moveTo>
                  <a:pt x="6078066" y="782055"/>
                </a:moveTo>
                <a:lnTo>
                  <a:pt x="8705208" y="3409197"/>
                </a:lnTo>
                <a:lnTo>
                  <a:pt x="8793057" y="3617452"/>
                </a:lnTo>
                <a:cubicBezTo>
                  <a:pt x="8935615" y="3988374"/>
                  <a:pt x="9016699" y="4381324"/>
                  <a:pt x="9016699" y="4793120"/>
                </a:cubicBezTo>
                <a:cubicBezTo>
                  <a:pt x="9008675" y="4960329"/>
                  <a:pt x="8989449" y="5120121"/>
                  <a:pt x="8960084" y="5272709"/>
                </a:cubicBezTo>
                <a:lnTo>
                  <a:pt x="8920563" y="5444162"/>
                </a:lnTo>
                <a:lnTo>
                  <a:pt x="6620466" y="7744259"/>
                </a:lnTo>
                <a:lnTo>
                  <a:pt x="6480006" y="7795347"/>
                </a:lnTo>
                <a:cubicBezTo>
                  <a:pt x="5726471" y="8035167"/>
                  <a:pt x="4953020" y="8083925"/>
                  <a:pt x="4389696" y="7987178"/>
                </a:cubicBezTo>
                <a:cubicBezTo>
                  <a:pt x="4014146" y="7922680"/>
                  <a:pt x="3559510" y="7740111"/>
                  <a:pt x="3086984" y="7466023"/>
                </a:cubicBezTo>
                <a:lnTo>
                  <a:pt x="3024300" y="7426965"/>
                </a:lnTo>
                <a:lnTo>
                  <a:pt x="519567" y="4922232"/>
                </a:lnTo>
                <a:lnTo>
                  <a:pt x="419495" y="4733719"/>
                </a:lnTo>
                <a:cubicBezTo>
                  <a:pt x="181303" y="4258474"/>
                  <a:pt x="28977" y="3756361"/>
                  <a:pt x="3514" y="3245168"/>
                </a:cubicBezTo>
                <a:cubicBezTo>
                  <a:pt x="-112889" y="908287"/>
                  <a:pt x="2691131" y="-221884"/>
                  <a:pt x="4193329" y="36108"/>
                </a:cubicBezTo>
                <a:cubicBezTo>
                  <a:pt x="4662766" y="116730"/>
                  <a:pt x="5309837" y="354143"/>
                  <a:pt x="5977677" y="72290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B9F832A-9F79-DF42-A7AE-8F3C8F5FF3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6184" y="1771135"/>
            <a:ext cx="6450227" cy="3714834"/>
          </a:xfrm>
        </p:spPr>
        <p:txBody>
          <a:bodyPr anchor="ctr">
            <a:normAutofit/>
          </a:bodyPr>
          <a:lstStyle/>
          <a:p>
            <a:r>
              <a:rPr lang="pt-BR" sz="6000">
                <a:solidFill>
                  <a:schemeClr val="bg1"/>
                </a:solidFill>
              </a:rPr>
              <a:t>Prova de Gramática – 9º ano – 4º bimestre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75E470D-D00C-6D44-AFF3-D61092A8AE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1964" y="2457450"/>
            <a:ext cx="2131409" cy="2342204"/>
          </a:xfrm>
        </p:spPr>
        <p:txBody>
          <a:bodyPr anchor="ctr">
            <a:normAutofit/>
          </a:bodyPr>
          <a:lstStyle/>
          <a:p>
            <a:pPr algn="l"/>
            <a:r>
              <a:rPr lang="pt-BR" sz="1800" dirty="0"/>
              <a:t>Feito por: Beatriz Soárez</a:t>
            </a:r>
          </a:p>
        </p:txBody>
      </p:sp>
    </p:spTree>
    <p:extLst>
      <p:ext uri="{BB962C8B-B14F-4D97-AF65-F5344CB8AC3E}">
        <p14:creationId xmlns:p14="http://schemas.microsoft.com/office/powerpoint/2010/main" val="2389396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D028E34-0073-EF40-8076-E42A74F7C6FC}"/>
              </a:ext>
            </a:extLst>
          </p:cNvPr>
          <p:cNvSpPr txBox="1"/>
          <p:nvPr/>
        </p:nvSpPr>
        <p:spPr>
          <a:xfrm>
            <a:off x="332508" y="290946"/>
            <a:ext cx="330250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b="1" dirty="0"/>
              <a:t>Orações subordinadas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FB61FAB-FEBC-D84D-861F-6B1E568E25D9}"/>
              </a:ext>
            </a:extLst>
          </p:cNvPr>
          <p:cNvSpPr txBox="1"/>
          <p:nvPr/>
        </p:nvSpPr>
        <p:spPr>
          <a:xfrm>
            <a:off x="515442" y="1491274"/>
            <a:ext cx="1252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rgbClr val="EB402C"/>
                </a:solidFill>
              </a:rPr>
              <a:t>Adjetivas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CF0324ED-E060-8240-ACD9-B32BAF1C80E2}"/>
              </a:ext>
            </a:extLst>
          </p:cNvPr>
          <p:cNvSpPr txBox="1"/>
          <p:nvPr/>
        </p:nvSpPr>
        <p:spPr>
          <a:xfrm>
            <a:off x="2443163" y="315753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0232F7D5-6438-1B42-90CF-3FAF0D08D415}"/>
              </a:ext>
            </a:extLst>
          </p:cNvPr>
          <p:cNvSpPr txBox="1"/>
          <p:nvPr/>
        </p:nvSpPr>
        <p:spPr>
          <a:xfrm>
            <a:off x="515443" y="1860606"/>
            <a:ext cx="39404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Orações que </a:t>
            </a:r>
            <a:r>
              <a:rPr lang="pt-BR" sz="1600" dirty="0">
                <a:solidFill>
                  <a:srgbClr val="EB402C"/>
                </a:solidFill>
              </a:rPr>
              <a:t>equivalem um adjetivo</a:t>
            </a:r>
            <a:r>
              <a:rPr lang="pt-BR" sz="1600" dirty="0"/>
              <a:t>; podem exercer função de </a:t>
            </a:r>
            <a:r>
              <a:rPr lang="pt-BR" sz="1600" dirty="0">
                <a:solidFill>
                  <a:srgbClr val="EB402C"/>
                </a:solidFill>
              </a:rPr>
              <a:t>adjunto adnominal</a:t>
            </a:r>
          </a:p>
          <a:p>
            <a:endParaRPr lang="pt-BR" sz="1600" dirty="0"/>
          </a:p>
          <a:p>
            <a:r>
              <a:rPr lang="pt-BR" sz="1600" dirty="0"/>
              <a:t>São por pronomes relativos: </a:t>
            </a:r>
            <a:r>
              <a:rPr lang="pt-BR" sz="1600" i="1" dirty="0"/>
              <a:t>que, quem, quando, cujo, cuja, o qual, a qual, onde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FB10296F-6058-D143-A8FA-0906A48314AE}"/>
              </a:ext>
            </a:extLst>
          </p:cNvPr>
          <p:cNvSpPr txBox="1"/>
          <p:nvPr/>
        </p:nvSpPr>
        <p:spPr>
          <a:xfrm>
            <a:off x="515442" y="4370671"/>
            <a:ext cx="961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“</a:t>
            </a:r>
            <a:r>
              <a:rPr lang="pt-BR" sz="1600" u="sng" dirty="0"/>
              <a:t>Os jogadores de basquete</a:t>
            </a:r>
            <a:r>
              <a:rPr lang="pt-BR" sz="1600" dirty="0"/>
              <a:t>,          </a:t>
            </a:r>
            <a:r>
              <a:rPr lang="pt-BR" sz="1600" u="sng" dirty="0">
                <a:solidFill>
                  <a:srgbClr val="EB402C"/>
                </a:solidFill>
              </a:rPr>
              <a:t>que</a:t>
            </a:r>
            <a:r>
              <a:rPr lang="pt-BR" sz="1600" u="sng" dirty="0"/>
              <a:t> começaram recentemente</a:t>
            </a:r>
            <a:r>
              <a:rPr lang="pt-BR" sz="1600" dirty="0"/>
              <a:t>,         </a:t>
            </a:r>
            <a:r>
              <a:rPr lang="pt-BR" sz="1600" u="sng" dirty="0"/>
              <a:t>recebem pouco dinheiro</a:t>
            </a:r>
            <a:r>
              <a:rPr lang="pt-BR" sz="1600" dirty="0"/>
              <a:t>”</a:t>
            </a:r>
          </a:p>
        </p:txBody>
      </p:sp>
      <p:cxnSp>
        <p:nvCxnSpPr>
          <p:cNvPr id="18" name="Conector de Seta Reta 17">
            <a:extLst>
              <a:ext uri="{FF2B5EF4-FFF2-40B4-BE49-F238E27FC236}">
                <a16:creationId xmlns:a16="http://schemas.microsoft.com/office/drawing/2014/main" id="{93456601-4749-C045-9DB3-5584E57878F9}"/>
              </a:ext>
            </a:extLst>
          </p:cNvPr>
          <p:cNvCxnSpPr/>
          <p:nvPr/>
        </p:nvCxnSpPr>
        <p:spPr>
          <a:xfrm>
            <a:off x="1767708" y="4709225"/>
            <a:ext cx="0" cy="3117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46FBC880-4E75-CA47-9E44-0EBEB84AAAFB}"/>
              </a:ext>
            </a:extLst>
          </p:cNvPr>
          <p:cNvSpPr txBox="1"/>
          <p:nvPr/>
        </p:nvSpPr>
        <p:spPr>
          <a:xfrm>
            <a:off x="1028178" y="5020948"/>
            <a:ext cx="147905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300" dirty="0"/>
              <a:t>Oração principal</a:t>
            </a:r>
          </a:p>
        </p:txBody>
      </p:sp>
      <p:cxnSp>
        <p:nvCxnSpPr>
          <p:cNvPr id="21" name="Conector de Seta Reta 20">
            <a:extLst>
              <a:ext uri="{FF2B5EF4-FFF2-40B4-BE49-F238E27FC236}">
                <a16:creationId xmlns:a16="http://schemas.microsoft.com/office/drawing/2014/main" id="{48137079-AF48-FC44-8974-3BBFF9ADD3A3}"/>
              </a:ext>
            </a:extLst>
          </p:cNvPr>
          <p:cNvCxnSpPr>
            <a:cxnSpLocks/>
            <a:stCxn id="16" idx="2"/>
            <a:endCxn id="22" idx="0"/>
          </p:cNvCxnSpPr>
          <p:nvPr/>
        </p:nvCxnSpPr>
        <p:spPr>
          <a:xfrm flipH="1">
            <a:off x="5323015" y="4709225"/>
            <a:ext cx="1" cy="3385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00ECFC5E-0CD9-E24F-ABB9-94E68B50443A}"/>
              </a:ext>
            </a:extLst>
          </p:cNvPr>
          <p:cNvSpPr txBox="1"/>
          <p:nvPr/>
        </p:nvSpPr>
        <p:spPr>
          <a:xfrm>
            <a:off x="3803939" y="5047779"/>
            <a:ext cx="303815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dirty="0"/>
              <a:t>Oração subordinada adjetiva de adjunto adnominal </a:t>
            </a:r>
          </a:p>
          <a:p>
            <a:pPr algn="ctr"/>
            <a:r>
              <a:rPr lang="pt-BR" sz="1300" i="1" dirty="0"/>
              <a:t>Explicativa</a:t>
            </a:r>
          </a:p>
        </p:txBody>
      </p:sp>
      <p:cxnSp>
        <p:nvCxnSpPr>
          <p:cNvPr id="23" name="Conector de Seta Reta 22">
            <a:extLst>
              <a:ext uri="{FF2B5EF4-FFF2-40B4-BE49-F238E27FC236}">
                <a16:creationId xmlns:a16="http://schemas.microsoft.com/office/drawing/2014/main" id="{F3540DC7-9E8F-004C-BDDC-BBE085ABD5D1}"/>
              </a:ext>
            </a:extLst>
          </p:cNvPr>
          <p:cNvCxnSpPr/>
          <p:nvPr/>
        </p:nvCxnSpPr>
        <p:spPr>
          <a:xfrm>
            <a:off x="8152466" y="4727131"/>
            <a:ext cx="0" cy="3117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E264322F-80BB-D044-9FFB-011015EDAF80}"/>
              </a:ext>
            </a:extLst>
          </p:cNvPr>
          <p:cNvSpPr txBox="1"/>
          <p:nvPr/>
        </p:nvSpPr>
        <p:spPr>
          <a:xfrm>
            <a:off x="7412936" y="5048759"/>
            <a:ext cx="147905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300" dirty="0"/>
              <a:t>Oração principal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1A2FD6AE-7005-0549-A464-74AF1ED35D5F}"/>
              </a:ext>
            </a:extLst>
          </p:cNvPr>
          <p:cNvSpPr txBox="1"/>
          <p:nvPr/>
        </p:nvSpPr>
        <p:spPr>
          <a:xfrm>
            <a:off x="5327375" y="1860606"/>
            <a:ext cx="58720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“</a:t>
            </a:r>
            <a:r>
              <a:rPr lang="pt-BR" sz="1600" u="sng" dirty="0"/>
              <a:t>Os jogadores</a:t>
            </a:r>
            <a:r>
              <a:rPr lang="pt-BR" sz="1600" dirty="0"/>
              <a:t>         </a:t>
            </a:r>
            <a:r>
              <a:rPr lang="pt-BR" sz="1600" u="sng" dirty="0">
                <a:solidFill>
                  <a:srgbClr val="EB402C"/>
                </a:solidFill>
              </a:rPr>
              <a:t>que</a:t>
            </a:r>
            <a:r>
              <a:rPr lang="pt-BR" sz="1600" u="sng" dirty="0"/>
              <a:t> jogaram mal</a:t>
            </a:r>
            <a:r>
              <a:rPr lang="pt-BR" sz="1600" dirty="0"/>
              <a:t>          </a:t>
            </a:r>
            <a:r>
              <a:rPr lang="pt-BR" sz="1600" u="sng" dirty="0"/>
              <a:t>foram despedidos</a:t>
            </a:r>
            <a:r>
              <a:rPr lang="pt-BR" sz="1600" dirty="0"/>
              <a:t>”</a:t>
            </a:r>
          </a:p>
        </p:txBody>
      </p:sp>
      <p:cxnSp>
        <p:nvCxnSpPr>
          <p:cNvPr id="28" name="Conector de Seta Reta 27">
            <a:extLst>
              <a:ext uri="{FF2B5EF4-FFF2-40B4-BE49-F238E27FC236}">
                <a16:creationId xmlns:a16="http://schemas.microsoft.com/office/drawing/2014/main" id="{8FEB70DA-C5BB-424F-B239-1131647D513D}"/>
              </a:ext>
            </a:extLst>
          </p:cNvPr>
          <p:cNvCxnSpPr/>
          <p:nvPr/>
        </p:nvCxnSpPr>
        <p:spPr>
          <a:xfrm>
            <a:off x="6062545" y="2219910"/>
            <a:ext cx="0" cy="3117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D29C88DE-67AD-DA4B-A947-58316D705B33}"/>
              </a:ext>
            </a:extLst>
          </p:cNvPr>
          <p:cNvSpPr txBox="1"/>
          <p:nvPr/>
        </p:nvSpPr>
        <p:spPr>
          <a:xfrm>
            <a:off x="5323015" y="2531633"/>
            <a:ext cx="147905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300" dirty="0"/>
              <a:t>Oração principal</a:t>
            </a:r>
          </a:p>
        </p:txBody>
      </p:sp>
      <p:cxnSp>
        <p:nvCxnSpPr>
          <p:cNvPr id="30" name="Conector de Seta Reta 29">
            <a:extLst>
              <a:ext uri="{FF2B5EF4-FFF2-40B4-BE49-F238E27FC236}">
                <a16:creationId xmlns:a16="http://schemas.microsoft.com/office/drawing/2014/main" id="{B23B7EEC-AC97-6B4E-BAD6-7CD696FAF778}"/>
              </a:ext>
            </a:extLst>
          </p:cNvPr>
          <p:cNvCxnSpPr>
            <a:cxnSpLocks/>
            <a:endCxn id="31" idx="0"/>
          </p:cNvCxnSpPr>
          <p:nvPr/>
        </p:nvCxnSpPr>
        <p:spPr>
          <a:xfrm>
            <a:off x="8185946" y="2185745"/>
            <a:ext cx="0" cy="364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1836F0C3-4616-074A-ABF5-22AFEE6F0261}"/>
              </a:ext>
            </a:extLst>
          </p:cNvPr>
          <p:cNvSpPr txBox="1"/>
          <p:nvPr/>
        </p:nvSpPr>
        <p:spPr>
          <a:xfrm>
            <a:off x="6959522" y="2550519"/>
            <a:ext cx="2452847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dirty="0"/>
              <a:t>Oração subordinada adjetiva de adjunto adnominal </a:t>
            </a:r>
          </a:p>
          <a:p>
            <a:pPr algn="ctr"/>
            <a:r>
              <a:rPr lang="pt-BR" sz="1300" i="1" dirty="0"/>
              <a:t>Restritiva</a:t>
            </a:r>
          </a:p>
        </p:txBody>
      </p:sp>
      <p:cxnSp>
        <p:nvCxnSpPr>
          <p:cNvPr id="32" name="Conector de Seta Reta 31">
            <a:extLst>
              <a:ext uri="{FF2B5EF4-FFF2-40B4-BE49-F238E27FC236}">
                <a16:creationId xmlns:a16="http://schemas.microsoft.com/office/drawing/2014/main" id="{4BD8D8D9-CB22-A844-A818-0F9153EEB092}"/>
              </a:ext>
            </a:extLst>
          </p:cNvPr>
          <p:cNvCxnSpPr/>
          <p:nvPr/>
        </p:nvCxnSpPr>
        <p:spPr>
          <a:xfrm>
            <a:off x="10309347" y="2228891"/>
            <a:ext cx="0" cy="3117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CD5731C1-D7E8-B64A-9845-D13963FEF605}"/>
              </a:ext>
            </a:extLst>
          </p:cNvPr>
          <p:cNvSpPr txBox="1"/>
          <p:nvPr/>
        </p:nvSpPr>
        <p:spPr>
          <a:xfrm>
            <a:off x="9569817" y="2550519"/>
            <a:ext cx="147905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300" dirty="0"/>
              <a:t>Oração principal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492EFA3A-15C7-AF4A-95B9-F39D61B30C76}"/>
              </a:ext>
            </a:extLst>
          </p:cNvPr>
          <p:cNvSpPr txBox="1"/>
          <p:nvPr/>
        </p:nvSpPr>
        <p:spPr>
          <a:xfrm>
            <a:off x="515442" y="721833"/>
            <a:ext cx="78563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Orações que tem relações sintáticas entre si, que são sintaticamente dependentes</a:t>
            </a:r>
          </a:p>
        </p:txBody>
      </p:sp>
    </p:spTree>
    <p:extLst>
      <p:ext uri="{BB962C8B-B14F-4D97-AF65-F5344CB8AC3E}">
        <p14:creationId xmlns:p14="http://schemas.microsoft.com/office/powerpoint/2010/main" val="11104056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D028E34-0073-EF40-8076-E42A74F7C6FC}"/>
              </a:ext>
            </a:extLst>
          </p:cNvPr>
          <p:cNvSpPr txBox="1"/>
          <p:nvPr/>
        </p:nvSpPr>
        <p:spPr>
          <a:xfrm>
            <a:off x="332508" y="290946"/>
            <a:ext cx="330250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b="1" dirty="0"/>
              <a:t>Orações subordinadas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FB61FAB-FEBC-D84D-861F-6B1E568E25D9}"/>
              </a:ext>
            </a:extLst>
          </p:cNvPr>
          <p:cNvSpPr txBox="1"/>
          <p:nvPr/>
        </p:nvSpPr>
        <p:spPr>
          <a:xfrm>
            <a:off x="515442" y="1491274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rgbClr val="EB402C"/>
                </a:solidFill>
              </a:rPr>
              <a:t>Adverbiais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949DD98-F66E-0E45-AC75-540D17D371DC}"/>
              </a:ext>
            </a:extLst>
          </p:cNvPr>
          <p:cNvSpPr txBox="1"/>
          <p:nvPr/>
        </p:nvSpPr>
        <p:spPr>
          <a:xfrm>
            <a:off x="515442" y="721833"/>
            <a:ext cx="78563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Orações que tem relações sintáticas entre si, que são sintaticamente dependentes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417EA8D4-171C-1541-A4D6-41A622046020}"/>
              </a:ext>
            </a:extLst>
          </p:cNvPr>
          <p:cNvSpPr txBox="1"/>
          <p:nvPr/>
        </p:nvSpPr>
        <p:spPr>
          <a:xfrm>
            <a:off x="515443" y="1860606"/>
            <a:ext cx="39404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Orações que </a:t>
            </a:r>
            <a:r>
              <a:rPr lang="pt-BR" sz="1600" dirty="0">
                <a:solidFill>
                  <a:srgbClr val="EB402C"/>
                </a:solidFill>
              </a:rPr>
              <a:t>equivalem um adjunto adverbial</a:t>
            </a:r>
            <a:r>
              <a:rPr lang="pt-BR" sz="1600" dirty="0"/>
              <a:t>; podem exercer função 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dirty="0"/>
              <a:t>tempo;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dirty="0"/>
              <a:t>condição;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dirty="0"/>
              <a:t>concessão;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dirty="0"/>
              <a:t>proporção/proporcionalidade;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dirty="0"/>
              <a:t>comparação;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dirty="0"/>
              <a:t>conformidade;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dirty="0"/>
              <a:t>causa;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dirty="0"/>
              <a:t>consequência;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dirty="0"/>
              <a:t>finalidade</a:t>
            </a:r>
          </a:p>
          <a:p>
            <a:endParaRPr lang="pt-BR" sz="1600" dirty="0"/>
          </a:p>
          <a:p>
            <a:r>
              <a:rPr lang="pt-BR" sz="1600" dirty="0"/>
              <a:t>Conjunções integrantes: cada caso tem o seu!</a:t>
            </a:r>
            <a:endParaRPr lang="pt-BR" sz="1600" b="1" dirty="0">
              <a:solidFill>
                <a:srgbClr val="EB402C"/>
              </a:solidFill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94A19CA-4E52-E94C-8020-E39E80911137}"/>
              </a:ext>
            </a:extLst>
          </p:cNvPr>
          <p:cNvSpPr txBox="1"/>
          <p:nvPr/>
        </p:nvSpPr>
        <p:spPr>
          <a:xfrm>
            <a:off x="6104966" y="1491274"/>
            <a:ext cx="50560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AutoNum type="romanUcPeriod"/>
            </a:pPr>
            <a:r>
              <a:rPr lang="pt-BR" sz="1600" u="sng" dirty="0"/>
              <a:t>Causa</a:t>
            </a:r>
          </a:p>
          <a:p>
            <a:r>
              <a:rPr lang="pt-BR" sz="1600" dirty="0"/>
              <a:t>Conjunções</a:t>
            </a:r>
            <a:r>
              <a:rPr lang="pt-BR" dirty="0"/>
              <a:t> </a:t>
            </a:r>
            <a:r>
              <a:rPr lang="pt-BR" sz="1600" i="1" dirty="0"/>
              <a:t>porque, visto que, como, uma vez que, posto que</a:t>
            </a:r>
          </a:p>
          <a:p>
            <a:r>
              <a:rPr lang="pt-BR" sz="1600" dirty="0"/>
              <a:t>“</a:t>
            </a:r>
            <a:r>
              <a:rPr lang="pt-BR" sz="1600" u="sng" dirty="0"/>
              <a:t>Eu gosto de sorvete</a:t>
            </a:r>
            <a:r>
              <a:rPr lang="pt-BR" sz="1600" dirty="0"/>
              <a:t>      </a:t>
            </a:r>
            <a:r>
              <a:rPr lang="pt-BR" sz="1600" u="sng" dirty="0">
                <a:solidFill>
                  <a:srgbClr val="EB402C"/>
                </a:solidFill>
              </a:rPr>
              <a:t>porque</a:t>
            </a:r>
            <a:r>
              <a:rPr lang="pt-BR" sz="1600" u="sng" dirty="0"/>
              <a:t> tem vários sabores</a:t>
            </a:r>
            <a:r>
              <a:rPr lang="pt-BR" sz="1600" dirty="0"/>
              <a:t>”</a:t>
            </a:r>
          </a:p>
        </p:txBody>
      </p:sp>
      <p:cxnSp>
        <p:nvCxnSpPr>
          <p:cNvPr id="10" name="Conector de Seta Reta 9">
            <a:extLst>
              <a:ext uri="{FF2B5EF4-FFF2-40B4-BE49-F238E27FC236}">
                <a16:creationId xmlns:a16="http://schemas.microsoft.com/office/drawing/2014/main" id="{D4325655-AF8F-B246-84B9-5126079833E2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7083883" y="2552138"/>
            <a:ext cx="0" cy="3847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17DD813D-DFDE-504A-891F-0AC245DFF60F}"/>
              </a:ext>
            </a:extLst>
          </p:cNvPr>
          <p:cNvSpPr txBox="1"/>
          <p:nvPr/>
        </p:nvSpPr>
        <p:spPr>
          <a:xfrm>
            <a:off x="6037223" y="2936859"/>
            <a:ext cx="209331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dirty="0"/>
              <a:t>Oração principal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1073BEC3-553D-1549-8ED0-3F94E282E4FA}"/>
              </a:ext>
            </a:extLst>
          </p:cNvPr>
          <p:cNvSpPr txBox="1"/>
          <p:nvPr/>
        </p:nvSpPr>
        <p:spPr>
          <a:xfrm>
            <a:off x="8539725" y="2936859"/>
            <a:ext cx="234430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dirty="0"/>
              <a:t>Oração subordinada adverbial de causa</a:t>
            </a:r>
          </a:p>
          <a:p>
            <a:pPr algn="ctr"/>
            <a:r>
              <a:rPr lang="pt-BR" sz="1300" i="1" dirty="0"/>
              <a:t>A causa que gosto de sorvete</a:t>
            </a:r>
          </a:p>
        </p:txBody>
      </p:sp>
      <p:cxnSp>
        <p:nvCxnSpPr>
          <p:cNvPr id="13" name="Conector de Seta Reta 12">
            <a:extLst>
              <a:ext uri="{FF2B5EF4-FFF2-40B4-BE49-F238E27FC236}">
                <a16:creationId xmlns:a16="http://schemas.microsoft.com/office/drawing/2014/main" id="{7EC6A96F-3203-A647-8C18-9D8B81CE933C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9582925" y="2552138"/>
            <a:ext cx="128953" cy="3847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C42298AA-DA2A-EE49-B96B-35DFAF999A39}"/>
              </a:ext>
            </a:extLst>
          </p:cNvPr>
          <p:cNvSpPr txBox="1"/>
          <p:nvPr/>
        </p:nvSpPr>
        <p:spPr>
          <a:xfrm>
            <a:off x="6037223" y="4076597"/>
            <a:ext cx="559368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II. </a:t>
            </a:r>
            <a:r>
              <a:rPr lang="pt-BR" sz="1600" u="sng" dirty="0"/>
              <a:t>Consequência</a:t>
            </a:r>
          </a:p>
          <a:p>
            <a:r>
              <a:rPr lang="pt-BR" sz="1600" dirty="0"/>
              <a:t>Conjunções </a:t>
            </a:r>
            <a:r>
              <a:rPr lang="pt-BR" sz="1600" i="1" dirty="0"/>
              <a:t>que (depois de tal, tão, tanto, tamanho), de modo que, de sorte que</a:t>
            </a:r>
            <a:endParaRPr lang="pt-BR" sz="1600" dirty="0"/>
          </a:p>
          <a:p>
            <a:r>
              <a:rPr lang="pt-BR" sz="1600" dirty="0"/>
              <a:t>“</a:t>
            </a:r>
            <a:r>
              <a:rPr lang="pt-BR" sz="1600" u="sng" dirty="0"/>
              <a:t>O sorvete tem tantos sabores</a:t>
            </a:r>
            <a:r>
              <a:rPr lang="pt-BR" sz="1600" dirty="0"/>
              <a:t>       </a:t>
            </a:r>
            <a:r>
              <a:rPr lang="pt-BR" sz="1600" u="sng" dirty="0">
                <a:solidFill>
                  <a:srgbClr val="EB402C"/>
                </a:solidFill>
              </a:rPr>
              <a:t>de modo que </a:t>
            </a:r>
            <a:r>
              <a:rPr lang="pt-BR" sz="1600" u="sng" dirty="0"/>
              <a:t>eu gosto</a:t>
            </a:r>
            <a:r>
              <a:rPr lang="pt-BR" sz="1600" dirty="0"/>
              <a:t>”</a:t>
            </a:r>
          </a:p>
        </p:txBody>
      </p:sp>
      <p:cxnSp>
        <p:nvCxnSpPr>
          <p:cNvPr id="16" name="Conector de Seta Reta 15">
            <a:extLst>
              <a:ext uri="{FF2B5EF4-FFF2-40B4-BE49-F238E27FC236}">
                <a16:creationId xmlns:a16="http://schemas.microsoft.com/office/drawing/2014/main" id="{8793138F-8874-B340-980C-A63FE633C7B8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7538739" y="5105719"/>
            <a:ext cx="0" cy="3847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56F3838B-9F4E-2B4E-8441-8A2DD8ADADAB}"/>
              </a:ext>
            </a:extLst>
          </p:cNvPr>
          <p:cNvSpPr txBox="1"/>
          <p:nvPr/>
        </p:nvSpPr>
        <p:spPr>
          <a:xfrm>
            <a:off x="6492079" y="5490440"/>
            <a:ext cx="209331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dirty="0"/>
              <a:t>Oração principal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668F978F-A656-B04D-9558-1CAA02D6BE07}"/>
              </a:ext>
            </a:extLst>
          </p:cNvPr>
          <p:cNvSpPr txBox="1"/>
          <p:nvPr/>
        </p:nvSpPr>
        <p:spPr>
          <a:xfrm>
            <a:off x="8994581" y="5490440"/>
            <a:ext cx="234430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dirty="0"/>
              <a:t>Oração subordinada adverbial de consequência</a:t>
            </a:r>
          </a:p>
          <a:p>
            <a:pPr algn="ctr"/>
            <a:r>
              <a:rPr lang="pt-BR" sz="1300" i="1" dirty="0"/>
              <a:t>A consequência de ter tantos sabores</a:t>
            </a:r>
          </a:p>
        </p:txBody>
      </p:sp>
      <p:cxnSp>
        <p:nvCxnSpPr>
          <p:cNvPr id="19" name="Conector de Seta Reta 18">
            <a:extLst>
              <a:ext uri="{FF2B5EF4-FFF2-40B4-BE49-F238E27FC236}">
                <a16:creationId xmlns:a16="http://schemas.microsoft.com/office/drawing/2014/main" id="{4C02164A-14D5-C447-AA62-203C2229BAC3}"/>
              </a:ext>
            </a:extLst>
          </p:cNvPr>
          <p:cNvCxnSpPr>
            <a:cxnSpLocks/>
            <a:endCxn id="18" idx="0"/>
          </p:cNvCxnSpPr>
          <p:nvPr/>
        </p:nvCxnSpPr>
        <p:spPr>
          <a:xfrm>
            <a:off x="10037781" y="5105719"/>
            <a:ext cx="128953" cy="3847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57105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D028E34-0073-EF40-8076-E42A74F7C6FC}"/>
              </a:ext>
            </a:extLst>
          </p:cNvPr>
          <p:cNvSpPr txBox="1"/>
          <p:nvPr/>
        </p:nvSpPr>
        <p:spPr>
          <a:xfrm>
            <a:off x="332508" y="290946"/>
            <a:ext cx="330250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b="1" dirty="0"/>
              <a:t>Orações subordinadas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949DD98-F66E-0E45-AC75-540D17D371DC}"/>
              </a:ext>
            </a:extLst>
          </p:cNvPr>
          <p:cNvSpPr txBox="1"/>
          <p:nvPr/>
        </p:nvSpPr>
        <p:spPr>
          <a:xfrm>
            <a:off x="515442" y="721833"/>
            <a:ext cx="78563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Orações que tem relações sintáticas entre si, que são sintaticamente dependentes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149DEB0-584B-A443-84D6-218B94538CA9}"/>
              </a:ext>
            </a:extLst>
          </p:cNvPr>
          <p:cNvSpPr txBox="1"/>
          <p:nvPr/>
        </p:nvSpPr>
        <p:spPr>
          <a:xfrm>
            <a:off x="342900" y="1485900"/>
            <a:ext cx="53399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III. </a:t>
            </a:r>
            <a:r>
              <a:rPr lang="pt-BR" sz="1600" u="sng" dirty="0"/>
              <a:t>Condição</a:t>
            </a:r>
          </a:p>
          <a:p>
            <a:r>
              <a:rPr lang="pt-BR" sz="1600" dirty="0"/>
              <a:t>Conjunções </a:t>
            </a:r>
            <a:r>
              <a:rPr lang="pt-BR" sz="1600" i="1" dirty="0"/>
              <a:t>caso, se, desde que, contanto que, sem que</a:t>
            </a:r>
            <a:endParaRPr lang="pt-BR" sz="1600" dirty="0"/>
          </a:p>
          <a:p>
            <a:r>
              <a:rPr lang="pt-BR" sz="1600" dirty="0"/>
              <a:t>“</a:t>
            </a:r>
            <a:r>
              <a:rPr lang="pt-BR" sz="1600" u="sng" dirty="0"/>
              <a:t>Como bolo</a:t>
            </a:r>
            <a:r>
              <a:rPr lang="pt-BR" sz="1600" dirty="0"/>
              <a:t>       </a:t>
            </a:r>
            <a:r>
              <a:rPr lang="pt-BR" sz="1600" u="sng" dirty="0">
                <a:solidFill>
                  <a:srgbClr val="EB402C"/>
                </a:solidFill>
              </a:rPr>
              <a:t>se</a:t>
            </a:r>
            <a:r>
              <a:rPr lang="pt-BR" sz="1600" u="sng" dirty="0"/>
              <a:t> não tiver sorvete</a:t>
            </a:r>
            <a:r>
              <a:rPr lang="pt-BR" sz="1600" dirty="0"/>
              <a:t>”</a:t>
            </a:r>
          </a:p>
        </p:txBody>
      </p:sp>
      <p:cxnSp>
        <p:nvCxnSpPr>
          <p:cNvPr id="8" name="Conector de Seta Reta 7">
            <a:extLst>
              <a:ext uri="{FF2B5EF4-FFF2-40B4-BE49-F238E27FC236}">
                <a16:creationId xmlns:a16="http://schemas.microsoft.com/office/drawing/2014/main" id="{986BC99F-9561-2744-9C91-D529B278DC4A}"/>
              </a:ext>
            </a:extLst>
          </p:cNvPr>
          <p:cNvCxnSpPr>
            <a:cxnSpLocks/>
            <a:endCxn id="9" idx="0"/>
          </p:cNvCxnSpPr>
          <p:nvPr/>
        </p:nvCxnSpPr>
        <p:spPr>
          <a:xfrm>
            <a:off x="1046660" y="2373078"/>
            <a:ext cx="0" cy="3847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1E7EF862-F582-3C4F-9833-C416575BAB13}"/>
              </a:ext>
            </a:extLst>
          </p:cNvPr>
          <p:cNvSpPr txBox="1"/>
          <p:nvPr/>
        </p:nvSpPr>
        <p:spPr>
          <a:xfrm>
            <a:off x="0" y="2757799"/>
            <a:ext cx="209331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dirty="0"/>
              <a:t>Oração principal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E506555-FA43-DC4F-B676-D8B721E1A74A}"/>
              </a:ext>
            </a:extLst>
          </p:cNvPr>
          <p:cNvSpPr txBox="1"/>
          <p:nvPr/>
        </p:nvSpPr>
        <p:spPr>
          <a:xfrm>
            <a:off x="2093319" y="2763173"/>
            <a:ext cx="234430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dirty="0"/>
              <a:t>Oração subordinada adverbial de condição</a:t>
            </a:r>
          </a:p>
          <a:p>
            <a:pPr algn="ctr"/>
            <a:r>
              <a:rPr lang="pt-BR" sz="1300" i="1" dirty="0"/>
              <a:t>Caso não haja sorvete, irei comer bolo</a:t>
            </a:r>
          </a:p>
        </p:txBody>
      </p:sp>
      <p:cxnSp>
        <p:nvCxnSpPr>
          <p:cNvPr id="11" name="Conector de Seta Reta 10">
            <a:extLst>
              <a:ext uri="{FF2B5EF4-FFF2-40B4-BE49-F238E27FC236}">
                <a16:creationId xmlns:a16="http://schemas.microsoft.com/office/drawing/2014/main" id="{C7CE1F2D-72CC-4F4D-9CE2-A35B5A61BBC3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3136519" y="2378452"/>
            <a:ext cx="128953" cy="3847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>
            <a:extLst>
              <a:ext uri="{FF2B5EF4-FFF2-40B4-BE49-F238E27FC236}">
                <a16:creationId xmlns:a16="http://schemas.microsoft.com/office/drawing/2014/main" id="{A562B07B-C49E-6847-9029-4B969B023645}"/>
              </a:ext>
            </a:extLst>
          </p:cNvPr>
          <p:cNvSpPr txBox="1"/>
          <p:nvPr/>
        </p:nvSpPr>
        <p:spPr>
          <a:xfrm>
            <a:off x="332508" y="3942739"/>
            <a:ext cx="58817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IV. </a:t>
            </a:r>
            <a:r>
              <a:rPr lang="pt-BR" sz="1600" u="sng" dirty="0"/>
              <a:t>Concessão</a:t>
            </a:r>
          </a:p>
          <a:p>
            <a:r>
              <a:rPr lang="pt-BR" sz="1600" dirty="0"/>
              <a:t>Indica um fato contrário da oração principal, conjunções </a:t>
            </a:r>
            <a:r>
              <a:rPr lang="pt-BR" sz="1600" i="1" dirty="0"/>
              <a:t>embora, menos que, se bem que, ainda que</a:t>
            </a:r>
            <a:endParaRPr lang="pt-BR" sz="1600" dirty="0"/>
          </a:p>
          <a:p>
            <a:r>
              <a:rPr lang="pt-BR" sz="1600" dirty="0"/>
              <a:t>“</a:t>
            </a:r>
            <a:r>
              <a:rPr lang="pt-BR" sz="1600" u="sng" dirty="0">
                <a:solidFill>
                  <a:srgbClr val="EB402C"/>
                </a:solidFill>
              </a:rPr>
              <a:t>Embora</a:t>
            </a:r>
            <a:r>
              <a:rPr lang="pt-BR" sz="1600" u="sng" dirty="0"/>
              <a:t> tenha sorvete</a:t>
            </a:r>
            <a:r>
              <a:rPr lang="pt-BR" sz="1600" dirty="0"/>
              <a:t>,         </a:t>
            </a:r>
            <a:r>
              <a:rPr lang="pt-BR" sz="1600" u="sng" dirty="0"/>
              <a:t>comi bolo</a:t>
            </a:r>
            <a:r>
              <a:rPr lang="pt-BR" sz="1600" dirty="0"/>
              <a:t>”</a:t>
            </a:r>
          </a:p>
        </p:txBody>
      </p:sp>
      <p:cxnSp>
        <p:nvCxnSpPr>
          <p:cNvPr id="12" name="Conector de Seta Reta 11">
            <a:extLst>
              <a:ext uri="{FF2B5EF4-FFF2-40B4-BE49-F238E27FC236}">
                <a16:creationId xmlns:a16="http://schemas.microsoft.com/office/drawing/2014/main" id="{C0130501-AE47-1E4C-91E6-CB706F5CBCDE}"/>
              </a:ext>
            </a:extLst>
          </p:cNvPr>
          <p:cNvCxnSpPr>
            <a:cxnSpLocks/>
          </p:cNvCxnSpPr>
          <p:nvPr/>
        </p:nvCxnSpPr>
        <p:spPr>
          <a:xfrm>
            <a:off x="3513045" y="5019957"/>
            <a:ext cx="0" cy="3847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486F044C-7AE0-0A4C-BE9F-ABB628260BD4}"/>
              </a:ext>
            </a:extLst>
          </p:cNvPr>
          <p:cNvSpPr txBox="1"/>
          <p:nvPr/>
        </p:nvSpPr>
        <p:spPr>
          <a:xfrm>
            <a:off x="2499042" y="5347523"/>
            <a:ext cx="209331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dirty="0"/>
              <a:t>Oração principal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2B2A39B6-B9BF-1F46-AB25-56F3D375E69B}"/>
              </a:ext>
            </a:extLst>
          </p:cNvPr>
          <p:cNvSpPr txBox="1"/>
          <p:nvPr/>
        </p:nvSpPr>
        <p:spPr>
          <a:xfrm>
            <a:off x="342900" y="5372338"/>
            <a:ext cx="234430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dirty="0"/>
              <a:t>Oração subordinada adverbial de concessão</a:t>
            </a:r>
          </a:p>
          <a:p>
            <a:pPr algn="ctr"/>
            <a:r>
              <a:rPr lang="pt-BR" sz="1300" i="1" dirty="0"/>
              <a:t>Mesmo tendo sorvete, eu comi bolo</a:t>
            </a:r>
          </a:p>
        </p:txBody>
      </p:sp>
      <p:cxnSp>
        <p:nvCxnSpPr>
          <p:cNvPr id="15" name="Conector de Seta Reta 14">
            <a:extLst>
              <a:ext uri="{FF2B5EF4-FFF2-40B4-BE49-F238E27FC236}">
                <a16:creationId xmlns:a16="http://schemas.microsoft.com/office/drawing/2014/main" id="{4632252C-8A18-2746-84EC-125F3385B5D8}"/>
              </a:ext>
            </a:extLst>
          </p:cNvPr>
          <p:cNvCxnSpPr>
            <a:cxnSpLocks/>
            <a:endCxn id="14" idx="0"/>
          </p:cNvCxnSpPr>
          <p:nvPr/>
        </p:nvCxnSpPr>
        <p:spPr>
          <a:xfrm>
            <a:off x="1515053" y="5019957"/>
            <a:ext cx="0" cy="3523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6EF50A59-EFE5-AD49-BA2D-66D725CE0C94}"/>
              </a:ext>
            </a:extLst>
          </p:cNvPr>
          <p:cNvSpPr txBox="1"/>
          <p:nvPr/>
        </p:nvSpPr>
        <p:spPr>
          <a:xfrm>
            <a:off x="6843155" y="1485900"/>
            <a:ext cx="46769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V. </a:t>
            </a:r>
            <a:r>
              <a:rPr lang="pt-BR" sz="1600" u="sng" dirty="0"/>
              <a:t>Conformidade</a:t>
            </a:r>
          </a:p>
          <a:p>
            <a:r>
              <a:rPr lang="pt-BR" sz="1600" dirty="0"/>
              <a:t>Conjunções </a:t>
            </a:r>
            <a:r>
              <a:rPr lang="pt-BR" sz="1600" i="1" dirty="0"/>
              <a:t>conforme, como, segundo</a:t>
            </a:r>
            <a:r>
              <a:rPr lang="pt-BR" sz="1600" dirty="0"/>
              <a:t> </a:t>
            </a:r>
          </a:p>
          <a:p>
            <a:r>
              <a:rPr lang="pt-BR" sz="1600" dirty="0"/>
              <a:t>“</a:t>
            </a:r>
            <a:r>
              <a:rPr lang="pt-BR" sz="1600" u="sng" dirty="0"/>
              <a:t>Tudo ocorreu</a:t>
            </a:r>
            <a:r>
              <a:rPr lang="pt-BR" sz="1600" dirty="0"/>
              <a:t>       </a:t>
            </a:r>
            <a:r>
              <a:rPr lang="pt-BR" sz="1600" u="sng" dirty="0">
                <a:solidFill>
                  <a:srgbClr val="EB402C"/>
                </a:solidFill>
              </a:rPr>
              <a:t>conforme</a:t>
            </a:r>
            <a:r>
              <a:rPr lang="pt-BR" sz="1600" u="sng" dirty="0"/>
              <a:t> o que se esperava</a:t>
            </a:r>
            <a:r>
              <a:rPr lang="pt-BR" sz="1600" dirty="0"/>
              <a:t>”</a:t>
            </a:r>
          </a:p>
        </p:txBody>
      </p:sp>
      <p:cxnSp>
        <p:nvCxnSpPr>
          <p:cNvPr id="19" name="Conector de Seta Reta 18">
            <a:extLst>
              <a:ext uri="{FF2B5EF4-FFF2-40B4-BE49-F238E27FC236}">
                <a16:creationId xmlns:a16="http://schemas.microsoft.com/office/drawing/2014/main" id="{12CD6307-3178-F14A-82D7-58D6BBCCCC39}"/>
              </a:ext>
            </a:extLst>
          </p:cNvPr>
          <p:cNvCxnSpPr>
            <a:cxnSpLocks/>
            <a:endCxn id="20" idx="0"/>
          </p:cNvCxnSpPr>
          <p:nvPr/>
        </p:nvCxnSpPr>
        <p:spPr>
          <a:xfrm>
            <a:off x="7463924" y="2292702"/>
            <a:ext cx="0" cy="3847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D05B0C9B-E71B-D142-955B-4D904EC5FE36}"/>
              </a:ext>
            </a:extLst>
          </p:cNvPr>
          <p:cNvSpPr txBox="1"/>
          <p:nvPr/>
        </p:nvSpPr>
        <p:spPr>
          <a:xfrm>
            <a:off x="6417264" y="2677423"/>
            <a:ext cx="209331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dirty="0"/>
              <a:t>Oração principal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FE3C797D-2682-954A-838E-D22BF5557E5A}"/>
              </a:ext>
            </a:extLst>
          </p:cNvPr>
          <p:cNvSpPr txBox="1"/>
          <p:nvPr/>
        </p:nvSpPr>
        <p:spPr>
          <a:xfrm>
            <a:off x="8510583" y="2682797"/>
            <a:ext cx="234430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dirty="0"/>
              <a:t>Oração subordinada adverbial de conformidade</a:t>
            </a:r>
            <a:endParaRPr lang="pt-BR" sz="1300" i="1" dirty="0"/>
          </a:p>
        </p:txBody>
      </p:sp>
      <p:cxnSp>
        <p:nvCxnSpPr>
          <p:cNvPr id="22" name="Conector de Seta Reta 21">
            <a:extLst>
              <a:ext uri="{FF2B5EF4-FFF2-40B4-BE49-F238E27FC236}">
                <a16:creationId xmlns:a16="http://schemas.microsoft.com/office/drawing/2014/main" id="{DC0809DD-D8BC-CD4C-B326-776D3791A82E}"/>
              </a:ext>
            </a:extLst>
          </p:cNvPr>
          <p:cNvCxnSpPr>
            <a:cxnSpLocks/>
            <a:endCxn id="21" idx="0"/>
          </p:cNvCxnSpPr>
          <p:nvPr/>
        </p:nvCxnSpPr>
        <p:spPr>
          <a:xfrm>
            <a:off x="9553783" y="2298076"/>
            <a:ext cx="128953" cy="3847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73BD27CC-4D76-2A4B-892A-1D8AC2668AB4}"/>
              </a:ext>
            </a:extLst>
          </p:cNvPr>
          <p:cNvSpPr txBox="1"/>
          <p:nvPr/>
        </p:nvSpPr>
        <p:spPr>
          <a:xfrm>
            <a:off x="6843155" y="4171348"/>
            <a:ext cx="50623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VI. </a:t>
            </a:r>
            <a:r>
              <a:rPr lang="pt-BR" sz="1600" u="sng" dirty="0"/>
              <a:t>Comparação</a:t>
            </a:r>
          </a:p>
          <a:p>
            <a:r>
              <a:rPr lang="pt-BR" sz="1600" dirty="0"/>
              <a:t>Conjunções </a:t>
            </a:r>
            <a:r>
              <a:rPr lang="pt-BR" sz="1600" i="1" dirty="0"/>
              <a:t>como, que, do que</a:t>
            </a:r>
            <a:endParaRPr lang="pt-BR" sz="1600" dirty="0"/>
          </a:p>
          <a:p>
            <a:r>
              <a:rPr lang="pt-BR" sz="1600" dirty="0"/>
              <a:t>“</a:t>
            </a:r>
            <a:r>
              <a:rPr lang="pt-BR" sz="1600" u="sng" dirty="0"/>
              <a:t>Tomei sorvete</a:t>
            </a:r>
            <a:r>
              <a:rPr lang="pt-BR" sz="1600" dirty="0"/>
              <a:t>         </a:t>
            </a:r>
            <a:r>
              <a:rPr lang="pt-BR" sz="1600" u="sng" dirty="0">
                <a:solidFill>
                  <a:srgbClr val="EB402C"/>
                </a:solidFill>
              </a:rPr>
              <a:t>como</a:t>
            </a:r>
            <a:r>
              <a:rPr lang="pt-BR" sz="1600" u="sng" dirty="0"/>
              <a:t> se não houvesse amanhã</a:t>
            </a:r>
            <a:r>
              <a:rPr lang="pt-BR" sz="1600" dirty="0"/>
              <a:t>”</a:t>
            </a:r>
          </a:p>
        </p:txBody>
      </p:sp>
      <p:cxnSp>
        <p:nvCxnSpPr>
          <p:cNvPr id="24" name="Conector de Seta Reta 23">
            <a:extLst>
              <a:ext uri="{FF2B5EF4-FFF2-40B4-BE49-F238E27FC236}">
                <a16:creationId xmlns:a16="http://schemas.microsoft.com/office/drawing/2014/main" id="{6E7BB561-1465-D246-84C7-8039BE2FA716}"/>
              </a:ext>
            </a:extLst>
          </p:cNvPr>
          <p:cNvCxnSpPr>
            <a:cxnSpLocks/>
            <a:endCxn id="25" idx="0"/>
          </p:cNvCxnSpPr>
          <p:nvPr/>
        </p:nvCxnSpPr>
        <p:spPr>
          <a:xfrm>
            <a:off x="7795163" y="4957428"/>
            <a:ext cx="0" cy="3847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BF888A4F-D72E-E341-B9DD-FCD1A281E601}"/>
              </a:ext>
            </a:extLst>
          </p:cNvPr>
          <p:cNvSpPr txBox="1"/>
          <p:nvPr/>
        </p:nvSpPr>
        <p:spPr>
          <a:xfrm>
            <a:off x="6748503" y="5342149"/>
            <a:ext cx="209331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dirty="0"/>
              <a:t>Oração principal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D2BA187D-CB13-D54E-AD06-A7CE2FB8655E}"/>
              </a:ext>
            </a:extLst>
          </p:cNvPr>
          <p:cNvSpPr txBox="1"/>
          <p:nvPr/>
        </p:nvSpPr>
        <p:spPr>
          <a:xfrm>
            <a:off x="8841822" y="5347523"/>
            <a:ext cx="234430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dirty="0"/>
              <a:t>Oração subordinada adverbial de comparação</a:t>
            </a:r>
          </a:p>
          <a:p>
            <a:pPr algn="ctr"/>
            <a:r>
              <a:rPr lang="pt-BR" sz="1300" i="1" dirty="0"/>
              <a:t>Ideia de igual à</a:t>
            </a:r>
          </a:p>
        </p:txBody>
      </p:sp>
      <p:cxnSp>
        <p:nvCxnSpPr>
          <p:cNvPr id="27" name="Conector de Seta Reta 26">
            <a:extLst>
              <a:ext uri="{FF2B5EF4-FFF2-40B4-BE49-F238E27FC236}">
                <a16:creationId xmlns:a16="http://schemas.microsoft.com/office/drawing/2014/main" id="{E6E18C5A-3448-EF4D-9128-537C35CACC28}"/>
              </a:ext>
            </a:extLst>
          </p:cNvPr>
          <p:cNvCxnSpPr>
            <a:cxnSpLocks/>
            <a:endCxn id="26" idx="0"/>
          </p:cNvCxnSpPr>
          <p:nvPr/>
        </p:nvCxnSpPr>
        <p:spPr>
          <a:xfrm>
            <a:off x="9885022" y="4962802"/>
            <a:ext cx="128953" cy="3847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0302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D028E34-0073-EF40-8076-E42A74F7C6FC}"/>
              </a:ext>
            </a:extLst>
          </p:cNvPr>
          <p:cNvSpPr txBox="1"/>
          <p:nvPr/>
        </p:nvSpPr>
        <p:spPr>
          <a:xfrm>
            <a:off x="332508" y="290946"/>
            <a:ext cx="330250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b="1" dirty="0"/>
              <a:t>Orações subordinadas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949DD98-F66E-0E45-AC75-540D17D371DC}"/>
              </a:ext>
            </a:extLst>
          </p:cNvPr>
          <p:cNvSpPr txBox="1"/>
          <p:nvPr/>
        </p:nvSpPr>
        <p:spPr>
          <a:xfrm>
            <a:off x="515442" y="721833"/>
            <a:ext cx="78563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Orações que tem relações sintáticas entre si, que são sintaticamente dependentes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60F2AA8-2EA4-6948-959F-C4A132F54ADA}"/>
              </a:ext>
            </a:extLst>
          </p:cNvPr>
          <p:cNvSpPr txBox="1"/>
          <p:nvPr/>
        </p:nvSpPr>
        <p:spPr>
          <a:xfrm>
            <a:off x="391886" y="1681843"/>
            <a:ext cx="5834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VII. </a:t>
            </a:r>
            <a:r>
              <a:rPr lang="pt-BR" sz="1600" u="sng" dirty="0"/>
              <a:t>Finalidade</a:t>
            </a:r>
          </a:p>
          <a:p>
            <a:r>
              <a:rPr lang="pt-BR" sz="1600" dirty="0"/>
              <a:t>Conjunções </a:t>
            </a:r>
            <a:r>
              <a:rPr lang="pt-BR" sz="1600" i="1" dirty="0"/>
              <a:t>para que, a afim de que, que, porque</a:t>
            </a:r>
            <a:endParaRPr lang="pt-BR" sz="1600" dirty="0"/>
          </a:p>
          <a:p>
            <a:r>
              <a:rPr lang="pt-BR" sz="1600" dirty="0"/>
              <a:t>“</a:t>
            </a:r>
            <a:r>
              <a:rPr lang="pt-BR" sz="1600" u="sng" dirty="0"/>
              <a:t>Comprei sorvete</a:t>
            </a:r>
            <a:r>
              <a:rPr lang="pt-BR" sz="1600" dirty="0"/>
              <a:t>,         </a:t>
            </a:r>
            <a:r>
              <a:rPr lang="pt-BR" sz="1600" u="sng" dirty="0">
                <a:solidFill>
                  <a:srgbClr val="EB402C"/>
                </a:solidFill>
              </a:rPr>
              <a:t>para que </a:t>
            </a:r>
            <a:r>
              <a:rPr lang="pt-BR" sz="1600" u="sng" dirty="0"/>
              <a:t>pudesse comer mais tarde</a:t>
            </a:r>
            <a:r>
              <a:rPr lang="pt-BR" sz="1600" dirty="0"/>
              <a:t>”</a:t>
            </a:r>
          </a:p>
        </p:txBody>
      </p:sp>
      <p:cxnSp>
        <p:nvCxnSpPr>
          <p:cNvPr id="28" name="Conector de Seta Reta 27">
            <a:extLst>
              <a:ext uri="{FF2B5EF4-FFF2-40B4-BE49-F238E27FC236}">
                <a16:creationId xmlns:a16="http://schemas.microsoft.com/office/drawing/2014/main" id="{71306197-13FF-8346-9F4F-6866FB5128A5}"/>
              </a:ext>
            </a:extLst>
          </p:cNvPr>
          <p:cNvCxnSpPr>
            <a:cxnSpLocks/>
            <a:endCxn id="29" idx="0"/>
          </p:cNvCxnSpPr>
          <p:nvPr/>
        </p:nvCxnSpPr>
        <p:spPr>
          <a:xfrm>
            <a:off x="1562102" y="2507466"/>
            <a:ext cx="0" cy="3847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8E35C122-1E5E-0E4F-BAD9-6A7DCF1FE8FF}"/>
              </a:ext>
            </a:extLst>
          </p:cNvPr>
          <p:cNvSpPr txBox="1"/>
          <p:nvPr/>
        </p:nvSpPr>
        <p:spPr>
          <a:xfrm>
            <a:off x="515442" y="2892187"/>
            <a:ext cx="209331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dirty="0"/>
              <a:t>Oração principal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95C07784-F05B-E74C-A57A-4822416AC906}"/>
              </a:ext>
            </a:extLst>
          </p:cNvPr>
          <p:cNvSpPr txBox="1"/>
          <p:nvPr/>
        </p:nvSpPr>
        <p:spPr>
          <a:xfrm>
            <a:off x="3232789" y="2888074"/>
            <a:ext cx="234430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dirty="0"/>
              <a:t>Oração subordinada adverbial de finalidade</a:t>
            </a:r>
            <a:br>
              <a:rPr lang="pt-BR" sz="1300" dirty="0"/>
            </a:br>
            <a:r>
              <a:rPr lang="pt-BR" sz="1300" i="1" dirty="0"/>
              <a:t>Intenção</a:t>
            </a:r>
          </a:p>
        </p:txBody>
      </p:sp>
      <p:cxnSp>
        <p:nvCxnSpPr>
          <p:cNvPr id="31" name="Conector de Seta Reta 30">
            <a:extLst>
              <a:ext uri="{FF2B5EF4-FFF2-40B4-BE49-F238E27FC236}">
                <a16:creationId xmlns:a16="http://schemas.microsoft.com/office/drawing/2014/main" id="{5347240A-86FE-F740-8301-993D18B653F0}"/>
              </a:ext>
            </a:extLst>
          </p:cNvPr>
          <p:cNvCxnSpPr>
            <a:cxnSpLocks/>
            <a:endCxn id="30" idx="0"/>
          </p:cNvCxnSpPr>
          <p:nvPr/>
        </p:nvCxnSpPr>
        <p:spPr>
          <a:xfrm>
            <a:off x="4275989" y="2503353"/>
            <a:ext cx="128953" cy="3847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FAD2864B-C09C-4045-848B-5EBBA70BB8F7}"/>
              </a:ext>
            </a:extLst>
          </p:cNvPr>
          <p:cNvSpPr txBox="1"/>
          <p:nvPr/>
        </p:nvSpPr>
        <p:spPr>
          <a:xfrm>
            <a:off x="391887" y="3821145"/>
            <a:ext cx="59934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VIII. </a:t>
            </a:r>
            <a:r>
              <a:rPr lang="pt-BR" sz="1600" u="sng" dirty="0"/>
              <a:t>Tempo</a:t>
            </a:r>
          </a:p>
          <a:p>
            <a:r>
              <a:rPr lang="pt-BR" sz="1600" dirty="0"/>
              <a:t>Conjunção </a:t>
            </a:r>
            <a:r>
              <a:rPr lang="pt-BR" sz="1600" i="1" dirty="0"/>
              <a:t>quando, enquanto, logo que, assim que, depois que, antes que, desde que</a:t>
            </a:r>
            <a:endParaRPr lang="pt-BR" sz="1600" dirty="0"/>
          </a:p>
          <a:p>
            <a:r>
              <a:rPr lang="pt-BR" sz="1600" dirty="0"/>
              <a:t>“</a:t>
            </a:r>
            <a:r>
              <a:rPr lang="pt-BR" sz="1600" u="sng" dirty="0"/>
              <a:t>Fiquei feliz</a:t>
            </a:r>
            <a:r>
              <a:rPr lang="pt-BR" sz="1600" dirty="0"/>
              <a:t>          </a:t>
            </a:r>
            <a:r>
              <a:rPr lang="pt-BR" sz="1600" u="sng" dirty="0">
                <a:solidFill>
                  <a:srgbClr val="EB402C"/>
                </a:solidFill>
              </a:rPr>
              <a:t>assim que</a:t>
            </a:r>
            <a:r>
              <a:rPr lang="pt-BR" sz="1600" u="sng" dirty="0"/>
              <a:t> tomei sorvete</a:t>
            </a:r>
            <a:r>
              <a:rPr lang="pt-BR" sz="1600" dirty="0"/>
              <a:t>”</a:t>
            </a:r>
          </a:p>
        </p:txBody>
      </p:sp>
      <p:cxnSp>
        <p:nvCxnSpPr>
          <p:cNvPr id="32" name="Conector de Seta Reta 31">
            <a:extLst>
              <a:ext uri="{FF2B5EF4-FFF2-40B4-BE49-F238E27FC236}">
                <a16:creationId xmlns:a16="http://schemas.microsoft.com/office/drawing/2014/main" id="{12106EA5-8A46-AF4B-AC54-4488077A504C}"/>
              </a:ext>
            </a:extLst>
          </p:cNvPr>
          <p:cNvCxnSpPr>
            <a:cxnSpLocks/>
            <a:endCxn id="33" idx="0"/>
          </p:cNvCxnSpPr>
          <p:nvPr/>
        </p:nvCxnSpPr>
        <p:spPr>
          <a:xfrm>
            <a:off x="1251707" y="4862741"/>
            <a:ext cx="0" cy="3847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9D50240A-B4F4-4945-915A-DF8981FAC2C7}"/>
              </a:ext>
            </a:extLst>
          </p:cNvPr>
          <p:cNvSpPr txBox="1"/>
          <p:nvPr/>
        </p:nvSpPr>
        <p:spPr>
          <a:xfrm>
            <a:off x="205047" y="5247462"/>
            <a:ext cx="209331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dirty="0"/>
              <a:t>Oração principal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46C00F56-1753-D342-BE23-4FC3FC60CEC2}"/>
              </a:ext>
            </a:extLst>
          </p:cNvPr>
          <p:cNvSpPr txBox="1"/>
          <p:nvPr/>
        </p:nvSpPr>
        <p:spPr>
          <a:xfrm>
            <a:off x="2298366" y="5252836"/>
            <a:ext cx="234430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dirty="0"/>
              <a:t>Oração subordinada adverbial de tempo</a:t>
            </a:r>
          </a:p>
          <a:p>
            <a:pPr algn="ctr"/>
            <a:r>
              <a:rPr lang="pt-BR" sz="1300" i="1" dirty="0"/>
              <a:t>Momento de ação</a:t>
            </a:r>
          </a:p>
        </p:txBody>
      </p:sp>
      <p:cxnSp>
        <p:nvCxnSpPr>
          <p:cNvPr id="35" name="Conector de Seta Reta 34">
            <a:extLst>
              <a:ext uri="{FF2B5EF4-FFF2-40B4-BE49-F238E27FC236}">
                <a16:creationId xmlns:a16="http://schemas.microsoft.com/office/drawing/2014/main" id="{F9402F99-2DDA-0649-B1FC-322D37EC3BAC}"/>
              </a:ext>
            </a:extLst>
          </p:cNvPr>
          <p:cNvCxnSpPr>
            <a:cxnSpLocks/>
            <a:endCxn id="34" idx="0"/>
          </p:cNvCxnSpPr>
          <p:nvPr/>
        </p:nvCxnSpPr>
        <p:spPr>
          <a:xfrm>
            <a:off x="3341566" y="4868115"/>
            <a:ext cx="128953" cy="3847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93849248-ED02-BD42-AEDF-DECD64F27211}"/>
              </a:ext>
            </a:extLst>
          </p:cNvPr>
          <p:cNvSpPr txBox="1"/>
          <p:nvPr/>
        </p:nvSpPr>
        <p:spPr>
          <a:xfrm>
            <a:off x="7118828" y="1703819"/>
            <a:ext cx="48990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IX. </a:t>
            </a:r>
            <a:r>
              <a:rPr lang="pt-BR" sz="1600" u="sng" dirty="0"/>
              <a:t>Proporção/proporcionalidade</a:t>
            </a:r>
          </a:p>
          <a:p>
            <a:r>
              <a:rPr lang="pt-BR" sz="1600" dirty="0"/>
              <a:t>Conjunções </a:t>
            </a:r>
            <a:r>
              <a:rPr lang="pt-BR" sz="1600" i="1" dirty="0"/>
              <a:t>à medida que, à proporção que, quanto mais ... tanto mais</a:t>
            </a:r>
            <a:endParaRPr lang="pt-BR" sz="1600" dirty="0"/>
          </a:p>
          <a:p>
            <a:r>
              <a:rPr lang="pt-BR" sz="1600" dirty="0"/>
              <a:t>“</a:t>
            </a:r>
            <a:r>
              <a:rPr lang="pt-BR" sz="1600" u="sng" dirty="0"/>
              <a:t>Fico mais feliz,</a:t>
            </a:r>
            <a:r>
              <a:rPr lang="pt-BR" sz="1600" dirty="0"/>
              <a:t>       </a:t>
            </a:r>
            <a:r>
              <a:rPr lang="pt-BR" sz="1600" u="sng" dirty="0">
                <a:solidFill>
                  <a:srgbClr val="EB402C"/>
                </a:solidFill>
              </a:rPr>
              <a:t>à medida que </a:t>
            </a:r>
            <a:r>
              <a:rPr lang="pt-BR" sz="1600" u="sng" dirty="0"/>
              <a:t>tomo sorvete</a:t>
            </a:r>
            <a:r>
              <a:rPr lang="pt-BR" sz="1600" dirty="0"/>
              <a:t>”</a:t>
            </a:r>
          </a:p>
        </p:txBody>
      </p:sp>
      <p:cxnSp>
        <p:nvCxnSpPr>
          <p:cNvPr id="36" name="Conector de Seta Reta 35">
            <a:extLst>
              <a:ext uri="{FF2B5EF4-FFF2-40B4-BE49-F238E27FC236}">
                <a16:creationId xmlns:a16="http://schemas.microsoft.com/office/drawing/2014/main" id="{4EB2ACDC-12C0-3D4A-A873-4FC9218B8A30}"/>
              </a:ext>
            </a:extLst>
          </p:cNvPr>
          <p:cNvCxnSpPr>
            <a:cxnSpLocks/>
            <a:endCxn id="37" idx="0"/>
          </p:cNvCxnSpPr>
          <p:nvPr/>
        </p:nvCxnSpPr>
        <p:spPr>
          <a:xfrm>
            <a:off x="8059010" y="2788152"/>
            <a:ext cx="0" cy="3847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9DBE5D3F-19B8-E34C-947B-9E7F99CFAA03}"/>
              </a:ext>
            </a:extLst>
          </p:cNvPr>
          <p:cNvSpPr txBox="1"/>
          <p:nvPr/>
        </p:nvSpPr>
        <p:spPr>
          <a:xfrm>
            <a:off x="7012350" y="3172873"/>
            <a:ext cx="209331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dirty="0"/>
              <a:t>Oração principal</a:t>
            </a: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1C7425F4-508E-FF4E-A88C-EFF82D46B3FD}"/>
              </a:ext>
            </a:extLst>
          </p:cNvPr>
          <p:cNvSpPr txBox="1"/>
          <p:nvPr/>
        </p:nvSpPr>
        <p:spPr>
          <a:xfrm>
            <a:off x="9105669" y="3178247"/>
            <a:ext cx="234430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dirty="0"/>
              <a:t>Oração subordinada adverbial de proporção</a:t>
            </a:r>
          </a:p>
          <a:p>
            <a:pPr algn="ctr"/>
            <a:r>
              <a:rPr lang="pt-BR" sz="1300" i="1" dirty="0"/>
              <a:t>Ideia de proporcionalidade</a:t>
            </a:r>
          </a:p>
        </p:txBody>
      </p:sp>
      <p:cxnSp>
        <p:nvCxnSpPr>
          <p:cNvPr id="39" name="Conector de Seta Reta 38">
            <a:extLst>
              <a:ext uri="{FF2B5EF4-FFF2-40B4-BE49-F238E27FC236}">
                <a16:creationId xmlns:a16="http://schemas.microsoft.com/office/drawing/2014/main" id="{0B22E371-CA25-E449-AFED-AE6E486FAAD5}"/>
              </a:ext>
            </a:extLst>
          </p:cNvPr>
          <p:cNvCxnSpPr>
            <a:cxnSpLocks/>
            <a:endCxn id="38" idx="0"/>
          </p:cNvCxnSpPr>
          <p:nvPr/>
        </p:nvCxnSpPr>
        <p:spPr>
          <a:xfrm>
            <a:off x="10148869" y="2793526"/>
            <a:ext cx="128953" cy="3847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90803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D028E34-0073-EF40-8076-E42A74F7C6FC}"/>
              </a:ext>
            </a:extLst>
          </p:cNvPr>
          <p:cNvSpPr txBox="1"/>
          <p:nvPr/>
        </p:nvSpPr>
        <p:spPr>
          <a:xfrm>
            <a:off x="332508" y="290946"/>
            <a:ext cx="332975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b="1" dirty="0"/>
              <a:t>Colocação pronominal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1240C1A-CEDB-5D4D-86F5-A30B7E62037B}"/>
              </a:ext>
            </a:extLst>
          </p:cNvPr>
          <p:cNvSpPr txBox="1"/>
          <p:nvPr/>
        </p:nvSpPr>
        <p:spPr>
          <a:xfrm>
            <a:off x="515442" y="721832"/>
            <a:ext cx="112723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O modo como se dispõem os pronomes oblíquos em relação aos demais elementos de uma oração; uso do pronome obliquo junto ao verbo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FB61FAB-FEBC-D84D-861F-6B1E568E25D9}"/>
              </a:ext>
            </a:extLst>
          </p:cNvPr>
          <p:cNvSpPr txBox="1"/>
          <p:nvPr/>
        </p:nvSpPr>
        <p:spPr>
          <a:xfrm>
            <a:off x="515442" y="1491274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rgbClr val="EB402C"/>
                </a:solidFill>
              </a:rPr>
              <a:t>Próclise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BDB38E6-3EE0-1843-BE50-4E7BA552FF98}"/>
              </a:ext>
            </a:extLst>
          </p:cNvPr>
          <p:cNvSpPr txBox="1"/>
          <p:nvPr/>
        </p:nvSpPr>
        <p:spPr>
          <a:xfrm>
            <a:off x="515442" y="1860606"/>
            <a:ext cx="24945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Pronome antes do verbo</a:t>
            </a:r>
          </a:p>
        </p:txBody>
      </p:sp>
      <p:sp>
        <p:nvSpPr>
          <p:cNvPr id="6" name="Canto Dobrado 5">
            <a:extLst>
              <a:ext uri="{FF2B5EF4-FFF2-40B4-BE49-F238E27FC236}">
                <a16:creationId xmlns:a16="http://schemas.microsoft.com/office/drawing/2014/main" id="{4A161434-1F07-F740-88C9-47513F60945C}"/>
              </a:ext>
            </a:extLst>
          </p:cNvPr>
          <p:cNvSpPr/>
          <p:nvPr/>
        </p:nvSpPr>
        <p:spPr>
          <a:xfrm>
            <a:off x="7764866" y="4715652"/>
            <a:ext cx="3048000" cy="1925782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Pronome oblíquo: me, mim, comigo, te, ti, contigo, se, o, a, lhe, si, consigo, nos, conosco, vos, convosco, os, as, lhes, se, consigo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DC356648-EB87-8F4D-80BD-528B9B4F71C6}"/>
              </a:ext>
            </a:extLst>
          </p:cNvPr>
          <p:cNvSpPr txBox="1"/>
          <p:nvPr/>
        </p:nvSpPr>
        <p:spPr>
          <a:xfrm>
            <a:off x="515442" y="2383826"/>
            <a:ext cx="554715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Palavras negativas ou advérbios</a:t>
            </a:r>
          </a:p>
          <a:p>
            <a:r>
              <a:rPr lang="pt-BR" dirty="0"/>
              <a:t>“</a:t>
            </a:r>
            <a:r>
              <a:rPr lang="pt-BR" dirty="0">
                <a:highlight>
                  <a:srgbClr val="FFFF00"/>
                </a:highlight>
              </a:rPr>
              <a:t>Nada</a:t>
            </a:r>
            <a:r>
              <a:rPr lang="pt-BR" dirty="0"/>
              <a:t> </a:t>
            </a:r>
            <a:r>
              <a:rPr lang="pt-BR" dirty="0">
                <a:solidFill>
                  <a:srgbClr val="EB402C"/>
                </a:solidFill>
              </a:rPr>
              <a:t>me</a:t>
            </a:r>
            <a:r>
              <a:rPr lang="pt-BR" dirty="0"/>
              <a:t> </a:t>
            </a:r>
            <a:r>
              <a:rPr lang="pt-BR" u="sng" dirty="0"/>
              <a:t>faz</a:t>
            </a:r>
            <a:r>
              <a:rPr lang="pt-BR" dirty="0"/>
              <a:t> parar de gostar de sorvete”</a:t>
            </a:r>
          </a:p>
          <a:p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Pronome relativo</a:t>
            </a:r>
          </a:p>
          <a:p>
            <a:r>
              <a:rPr lang="pt-BR" dirty="0"/>
              <a:t>“O homem </a:t>
            </a:r>
            <a:r>
              <a:rPr lang="pt-BR" dirty="0">
                <a:highlight>
                  <a:srgbClr val="FFFF00"/>
                </a:highlight>
              </a:rPr>
              <a:t>que</a:t>
            </a:r>
            <a:r>
              <a:rPr lang="pt-BR" dirty="0"/>
              <a:t> </a:t>
            </a:r>
            <a:r>
              <a:rPr lang="pt-BR" dirty="0">
                <a:solidFill>
                  <a:srgbClr val="EB402C"/>
                </a:solidFill>
              </a:rPr>
              <a:t>me</a:t>
            </a:r>
            <a:r>
              <a:rPr lang="pt-BR" dirty="0"/>
              <a:t> </a:t>
            </a:r>
            <a:r>
              <a:rPr lang="pt-BR" u="sng" dirty="0"/>
              <a:t>apresentou</a:t>
            </a:r>
            <a:r>
              <a:rPr lang="pt-BR" dirty="0"/>
              <a:t> a Disney morreu”</a:t>
            </a:r>
          </a:p>
          <a:p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Pronome indefinido</a:t>
            </a:r>
          </a:p>
          <a:p>
            <a:r>
              <a:rPr lang="pt-BR" dirty="0"/>
              <a:t>“</a:t>
            </a:r>
            <a:r>
              <a:rPr lang="pt-BR" dirty="0">
                <a:highlight>
                  <a:srgbClr val="FFFF00"/>
                </a:highlight>
              </a:rPr>
              <a:t>Todos</a:t>
            </a:r>
            <a:r>
              <a:rPr lang="pt-BR" dirty="0"/>
              <a:t> aqui </a:t>
            </a:r>
            <a:r>
              <a:rPr lang="pt-BR" dirty="0">
                <a:solidFill>
                  <a:srgbClr val="EB402C"/>
                </a:solidFill>
              </a:rPr>
              <a:t>se</a:t>
            </a:r>
            <a:r>
              <a:rPr lang="pt-BR" dirty="0"/>
              <a:t> </a:t>
            </a:r>
            <a:r>
              <a:rPr lang="pt-BR" u="sng" dirty="0"/>
              <a:t>chamam</a:t>
            </a:r>
            <a:r>
              <a:rPr lang="pt-BR" dirty="0"/>
              <a:t> João”</a:t>
            </a:r>
          </a:p>
          <a:p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Pronome demonstrativo</a:t>
            </a:r>
          </a:p>
          <a:p>
            <a:r>
              <a:rPr lang="pt-BR" dirty="0"/>
              <a:t>“</a:t>
            </a:r>
            <a:r>
              <a:rPr lang="pt-BR" dirty="0">
                <a:highlight>
                  <a:srgbClr val="FFFF00"/>
                </a:highlight>
              </a:rPr>
              <a:t>Isso</a:t>
            </a:r>
            <a:r>
              <a:rPr lang="pt-BR" dirty="0"/>
              <a:t> </a:t>
            </a:r>
            <a:r>
              <a:rPr lang="pt-BR" dirty="0">
                <a:solidFill>
                  <a:srgbClr val="EB402C"/>
                </a:solidFill>
              </a:rPr>
              <a:t>me</a:t>
            </a:r>
            <a:r>
              <a:rPr lang="pt-BR" dirty="0"/>
              <a:t> </a:t>
            </a:r>
            <a:r>
              <a:rPr lang="pt-BR" u="sng" dirty="0"/>
              <a:t>deixa</a:t>
            </a:r>
            <a:r>
              <a:rPr lang="pt-BR" dirty="0"/>
              <a:t> ansioso”</a:t>
            </a:r>
          </a:p>
          <a:p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Preposição + verbo no gerúndio</a:t>
            </a:r>
          </a:p>
          <a:p>
            <a:r>
              <a:rPr lang="pt-BR" dirty="0"/>
              <a:t>“</a:t>
            </a:r>
            <a:r>
              <a:rPr lang="pt-BR" dirty="0">
                <a:highlight>
                  <a:srgbClr val="FFFF00"/>
                </a:highlight>
              </a:rPr>
              <a:t>Em</a:t>
            </a:r>
            <a:r>
              <a:rPr lang="pt-BR" dirty="0"/>
              <a:t> </a:t>
            </a:r>
            <a:r>
              <a:rPr lang="pt-BR" dirty="0">
                <a:solidFill>
                  <a:srgbClr val="EB402C"/>
                </a:solidFill>
              </a:rPr>
              <a:t>se</a:t>
            </a:r>
            <a:r>
              <a:rPr lang="pt-BR" dirty="0"/>
              <a:t> </a:t>
            </a:r>
            <a:r>
              <a:rPr lang="pt-BR" u="sng" dirty="0">
                <a:highlight>
                  <a:srgbClr val="FFFF00"/>
                </a:highlight>
              </a:rPr>
              <a:t>tratando</a:t>
            </a:r>
            <a:r>
              <a:rPr lang="pt-BR" dirty="0"/>
              <a:t> de sabor, o sorvete de morango é o melhor”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396CDF24-DCCA-E44B-8E0F-189FEB8BE76E}"/>
              </a:ext>
            </a:extLst>
          </p:cNvPr>
          <p:cNvSpPr txBox="1"/>
          <p:nvPr/>
        </p:nvSpPr>
        <p:spPr>
          <a:xfrm>
            <a:off x="6927709" y="1491274"/>
            <a:ext cx="472231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Conjunção subordinada</a:t>
            </a:r>
          </a:p>
          <a:p>
            <a:r>
              <a:rPr lang="pt-BR" dirty="0"/>
              <a:t>“Eu decido minha opinião, </a:t>
            </a:r>
            <a:r>
              <a:rPr lang="pt-BR" dirty="0">
                <a:highlight>
                  <a:srgbClr val="FFFF00"/>
                </a:highlight>
              </a:rPr>
              <a:t>conforme</a:t>
            </a:r>
            <a:r>
              <a:rPr lang="pt-BR" dirty="0"/>
              <a:t> </a:t>
            </a:r>
            <a:r>
              <a:rPr lang="pt-BR" dirty="0">
                <a:solidFill>
                  <a:srgbClr val="EB402C"/>
                </a:solidFill>
              </a:rPr>
              <a:t>me</a:t>
            </a:r>
            <a:r>
              <a:rPr lang="pt-BR" dirty="0"/>
              <a:t> </a:t>
            </a:r>
            <a:r>
              <a:rPr lang="pt-BR" u="sng" dirty="0"/>
              <a:t>contam</a:t>
            </a:r>
            <a:r>
              <a:rPr lang="pt-BR" dirty="0"/>
              <a:t> as noticias”</a:t>
            </a:r>
          </a:p>
          <a:p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Orações exclamativas</a:t>
            </a:r>
          </a:p>
          <a:p>
            <a:r>
              <a:rPr lang="pt-BR" dirty="0"/>
              <a:t>“Eu já </a:t>
            </a:r>
            <a:r>
              <a:rPr lang="pt-BR" dirty="0">
                <a:solidFill>
                  <a:srgbClr val="EB402C"/>
                </a:solidFill>
              </a:rPr>
              <a:t>me</a:t>
            </a:r>
            <a:r>
              <a:rPr lang="pt-BR" dirty="0"/>
              <a:t> </a:t>
            </a:r>
            <a:r>
              <a:rPr lang="pt-BR" u="sng" dirty="0"/>
              <a:t>decidi</a:t>
            </a:r>
            <a:r>
              <a:rPr lang="pt-BR" dirty="0">
                <a:highlight>
                  <a:srgbClr val="FFFF00"/>
                </a:highlight>
              </a:rPr>
              <a:t>!</a:t>
            </a:r>
            <a:r>
              <a:rPr lang="pt-BR" dirty="0"/>
              <a:t>”</a:t>
            </a:r>
          </a:p>
          <a:p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Pronomes interrogativos</a:t>
            </a:r>
          </a:p>
          <a:p>
            <a:r>
              <a:rPr lang="pt-BR" dirty="0"/>
              <a:t>“</a:t>
            </a:r>
            <a:r>
              <a:rPr lang="pt-BR" dirty="0">
                <a:highlight>
                  <a:srgbClr val="FFFF00"/>
                </a:highlight>
              </a:rPr>
              <a:t>Quem</a:t>
            </a:r>
            <a:r>
              <a:rPr lang="pt-BR" dirty="0"/>
              <a:t> </a:t>
            </a:r>
            <a:r>
              <a:rPr lang="pt-BR" dirty="0">
                <a:solidFill>
                  <a:srgbClr val="EB402C"/>
                </a:solidFill>
              </a:rPr>
              <a:t>me</a:t>
            </a:r>
            <a:r>
              <a:rPr lang="pt-BR" dirty="0"/>
              <a:t> </a:t>
            </a:r>
            <a:r>
              <a:rPr lang="pt-BR" u="sng" dirty="0"/>
              <a:t>chamou</a:t>
            </a:r>
            <a:r>
              <a:rPr lang="pt-BR" dirty="0"/>
              <a:t> ontem?”</a:t>
            </a:r>
          </a:p>
        </p:txBody>
      </p:sp>
    </p:spTree>
    <p:extLst>
      <p:ext uri="{BB962C8B-B14F-4D97-AF65-F5344CB8AC3E}">
        <p14:creationId xmlns:p14="http://schemas.microsoft.com/office/powerpoint/2010/main" val="8400611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D028E34-0073-EF40-8076-E42A74F7C6FC}"/>
              </a:ext>
            </a:extLst>
          </p:cNvPr>
          <p:cNvSpPr txBox="1"/>
          <p:nvPr/>
        </p:nvSpPr>
        <p:spPr>
          <a:xfrm>
            <a:off x="332508" y="290946"/>
            <a:ext cx="332975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b="1" dirty="0"/>
              <a:t>Colocação pronominal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1240C1A-CEDB-5D4D-86F5-A30B7E62037B}"/>
              </a:ext>
            </a:extLst>
          </p:cNvPr>
          <p:cNvSpPr txBox="1"/>
          <p:nvPr/>
        </p:nvSpPr>
        <p:spPr>
          <a:xfrm>
            <a:off x="515442" y="721832"/>
            <a:ext cx="112723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O modo como se dispõem os pronomes oblíquos em relação aos demais elementos de uma oração; uso do pronome obliquo junto ao verbo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FB61FAB-FEBC-D84D-861F-6B1E568E25D9}"/>
              </a:ext>
            </a:extLst>
          </p:cNvPr>
          <p:cNvSpPr txBox="1"/>
          <p:nvPr/>
        </p:nvSpPr>
        <p:spPr>
          <a:xfrm>
            <a:off x="515442" y="1491274"/>
            <a:ext cx="1022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rgbClr val="EB402C"/>
                </a:solidFill>
              </a:rPr>
              <a:t>Ênclise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BDB38E6-3EE0-1843-BE50-4E7BA552FF98}"/>
              </a:ext>
            </a:extLst>
          </p:cNvPr>
          <p:cNvSpPr txBox="1"/>
          <p:nvPr/>
        </p:nvSpPr>
        <p:spPr>
          <a:xfrm>
            <a:off x="515442" y="1860606"/>
            <a:ext cx="26388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Pronome depois do verbo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DC356648-EB87-8F4D-80BD-528B9B4F71C6}"/>
              </a:ext>
            </a:extLst>
          </p:cNvPr>
          <p:cNvSpPr txBox="1"/>
          <p:nvPr/>
        </p:nvSpPr>
        <p:spPr>
          <a:xfrm>
            <a:off x="515443" y="2383826"/>
            <a:ext cx="551060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Início de oração</a:t>
            </a:r>
          </a:p>
          <a:p>
            <a:r>
              <a:rPr lang="pt-BR" dirty="0"/>
              <a:t>“</a:t>
            </a:r>
            <a:r>
              <a:rPr lang="pt-BR" u="sng" dirty="0">
                <a:highlight>
                  <a:srgbClr val="FFFF00"/>
                </a:highlight>
              </a:rPr>
              <a:t>Contaram</a:t>
            </a:r>
            <a:r>
              <a:rPr lang="pt-BR" dirty="0"/>
              <a:t>-</a:t>
            </a:r>
            <a:r>
              <a:rPr lang="pt-BR" dirty="0">
                <a:solidFill>
                  <a:srgbClr val="EB402C"/>
                </a:solidFill>
              </a:rPr>
              <a:t>me</a:t>
            </a:r>
            <a:r>
              <a:rPr lang="pt-BR" dirty="0"/>
              <a:t> uma fofoca”</a:t>
            </a:r>
          </a:p>
          <a:p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Preposição + infinitivo pessoal</a:t>
            </a:r>
          </a:p>
          <a:p>
            <a:r>
              <a:rPr lang="pt-BR" dirty="0"/>
              <a:t>“Naquele momento, eles começaram </a:t>
            </a:r>
            <a:r>
              <a:rPr lang="pt-BR" dirty="0">
                <a:highlight>
                  <a:srgbClr val="FFFF00"/>
                </a:highlight>
              </a:rPr>
              <a:t>a</a:t>
            </a:r>
            <a:r>
              <a:rPr lang="pt-BR" dirty="0"/>
              <a:t> </a:t>
            </a:r>
            <a:r>
              <a:rPr lang="pt-BR" u="sng" dirty="0">
                <a:highlight>
                  <a:srgbClr val="FFFF00"/>
                </a:highlight>
              </a:rPr>
              <a:t>odiar</a:t>
            </a:r>
            <a:r>
              <a:rPr lang="pt-BR" dirty="0"/>
              <a:t>-</a:t>
            </a:r>
            <a:r>
              <a:rPr lang="pt-BR" dirty="0">
                <a:solidFill>
                  <a:srgbClr val="EB402C"/>
                </a:solidFill>
              </a:rPr>
              <a:t>se</a:t>
            </a:r>
            <a:r>
              <a:rPr lang="pt-BR" dirty="0"/>
              <a:t>”</a:t>
            </a:r>
          </a:p>
          <a:p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Verbo no gerúndio</a:t>
            </a:r>
          </a:p>
          <a:p>
            <a:r>
              <a:rPr lang="pt-BR" dirty="0"/>
              <a:t>“Ela estava tranquila, </a:t>
            </a:r>
            <a:r>
              <a:rPr lang="pt-BR" u="sng" dirty="0">
                <a:highlight>
                  <a:srgbClr val="FFFF00"/>
                </a:highlight>
              </a:rPr>
              <a:t>fazendo</a:t>
            </a:r>
            <a:r>
              <a:rPr lang="pt-BR" dirty="0"/>
              <a:t>-</a:t>
            </a:r>
            <a:r>
              <a:rPr lang="pt-BR" dirty="0">
                <a:solidFill>
                  <a:srgbClr val="EB402C"/>
                </a:solidFill>
              </a:rPr>
              <a:t>se</a:t>
            </a:r>
            <a:r>
              <a:rPr lang="pt-BR" dirty="0"/>
              <a:t> de despreocupada”</a:t>
            </a:r>
          </a:p>
          <a:p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Vírgula ou pontuação antes do verbo </a:t>
            </a:r>
            <a:r>
              <a:rPr lang="pt-BR" i="1" dirty="0"/>
              <a:t>(ligada à primeira regra!)</a:t>
            </a:r>
          </a:p>
          <a:p>
            <a:r>
              <a:rPr lang="pt-BR" dirty="0"/>
              <a:t>“Ela mente muito</a:t>
            </a:r>
            <a:r>
              <a:rPr lang="pt-BR" dirty="0">
                <a:highlight>
                  <a:srgbClr val="FFFF00"/>
                </a:highlight>
              </a:rPr>
              <a:t>,</a:t>
            </a:r>
            <a:r>
              <a:rPr lang="pt-BR" dirty="0"/>
              <a:t> </a:t>
            </a:r>
            <a:r>
              <a:rPr lang="pt-BR" u="sng" dirty="0"/>
              <a:t>faz</a:t>
            </a:r>
            <a:r>
              <a:rPr lang="pt-BR" dirty="0"/>
              <a:t>-</a:t>
            </a:r>
            <a:r>
              <a:rPr lang="pt-BR" dirty="0">
                <a:solidFill>
                  <a:srgbClr val="EB402C"/>
                </a:solidFill>
              </a:rPr>
              <a:t>se</a:t>
            </a:r>
            <a:r>
              <a:rPr lang="pt-BR" dirty="0"/>
              <a:t> de ingênua”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017F3ED8-CE0C-3F4B-A061-7096E2BA8E66}"/>
              </a:ext>
            </a:extLst>
          </p:cNvPr>
          <p:cNvSpPr txBox="1"/>
          <p:nvPr/>
        </p:nvSpPr>
        <p:spPr>
          <a:xfrm>
            <a:off x="6387291" y="1491274"/>
            <a:ext cx="1348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rgbClr val="EB402C"/>
                </a:solidFill>
              </a:rPr>
              <a:t>Mesóclise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215D98FF-FAFB-164F-86A6-E0EF44EE5F01}"/>
              </a:ext>
            </a:extLst>
          </p:cNvPr>
          <p:cNvSpPr txBox="1"/>
          <p:nvPr/>
        </p:nvSpPr>
        <p:spPr>
          <a:xfrm>
            <a:off x="6387291" y="1860606"/>
            <a:ext cx="27377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Pronome no meio do verbo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A37A2942-DAA5-614A-8491-180AE7CC42EC}"/>
              </a:ext>
            </a:extLst>
          </p:cNvPr>
          <p:cNvSpPr txBox="1"/>
          <p:nvPr/>
        </p:nvSpPr>
        <p:spPr>
          <a:xfrm>
            <a:off x="6387292" y="2623607"/>
            <a:ext cx="54005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Verbo flexionado no futuro do pretérito ou futuro do presente</a:t>
            </a:r>
          </a:p>
          <a:p>
            <a:r>
              <a:rPr lang="pt-BR" dirty="0"/>
              <a:t>“A prova </a:t>
            </a:r>
            <a:r>
              <a:rPr lang="pt-BR" u="sng" dirty="0"/>
              <a:t>realizar-</a:t>
            </a:r>
            <a:r>
              <a:rPr lang="pt-BR" u="sng" dirty="0">
                <a:solidFill>
                  <a:srgbClr val="EB402C"/>
                </a:solidFill>
              </a:rPr>
              <a:t>se</a:t>
            </a:r>
            <a:r>
              <a:rPr lang="pt-BR" u="sng" dirty="0"/>
              <a:t>-á</a:t>
            </a:r>
            <a:r>
              <a:rPr lang="pt-BR" dirty="0"/>
              <a:t> na sexta-feira”</a:t>
            </a:r>
          </a:p>
        </p:txBody>
      </p:sp>
    </p:spTree>
    <p:extLst>
      <p:ext uri="{BB962C8B-B14F-4D97-AF65-F5344CB8AC3E}">
        <p14:creationId xmlns:p14="http://schemas.microsoft.com/office/powerpoint/2010/main" val="6234682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4DB7353-7D7A-431B-A5B6-A3845E6F2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9E8D15D6-6183-4BE1-A315-C7EC9C1A5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82A253FA-4E60-4B4D-94B0-93ECFCF309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E1B39AD1-11BD-457B-822C-A873607F41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CC286005-78D5-4BE4-AA8B-75CDC07E7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09E4A22D-7E83-4F24-97FE-931A93CAC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4351E96B-8DD4-4D5E-A9F0-C47F5F3378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BFF78610-2475-4756-9EC8-5DA7D8902D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C7ACAE44-681D-4CBC-B2AB-E5131DF5A8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CA22E4A0-73AA-4722-9C16-F3AF9A33E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BB36E626-EBEB-41C0-B224-8DB049DB4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D603DEC5-BED4-4DB6-A253-F61CC3674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86AE9DE6-CA9A-479B-A0FB-0E1BAC7A65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6CB8DC8-E75F-4574-A290-AAB7031BE8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1CA657E1-3A52-4C23-AA47-EBB2D5C41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ED4F701B-2A93-464F-A673-54EED5C4C4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9977C34F-F6C9-4749-B201-7B928802D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3A913E6B-DBE9-4291-A34C-36069ECB8E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7D415C04-AB5C-4B76-9E49-EEBAEE64D0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151FDC11-E872-4EAE-A597-822F9FE170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1B24766B-81CA-44C7-BF11-77A12BA4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1A2F9962-DEB8-461C-8B4C-C0ED0D8A7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C0672E08-EB09-4B8E-8522-24BBC2CFFD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3447AB64-F3EC-4A1F-BFD4-F0F9DB3DAD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3F68D903-F26B-46F9-911C-92FEC6A69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88E6E148-E023-4954-86E3-30141DFB5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  <a:noFill/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0D3F982F-CC17-4661-8EAF-7BC5E6735A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7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90D37B37-763F-44D7-AEBC-44893638DA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37E4608D-34B6-48E2-8243-67D04B36F5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8000"/>
                </a:schemeClr>
              </a:solidFill>
              <a:prstDash val="dash"/>
              <a:miter lim="800000"/>
              <a:headEnd/>
              <a:tailEnd/>
            </a:ln>
          </p:spPr>
        </p:sp>
        <p:sp>
          <p:nvSpPr>
            <p:cNvPr id="40" name="Freeform 8">
              <a:extLst>
                <a:ext uri="{FF2B5EF4-FFF2-40B4-BE49-F238E27FC236}">
                  <a16:creationId xmlns:a16="http://schemas.microsoft.com/office/drawing/2014/main" id="{F40C4AC8-50E7-49B1-8864-2CE866701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8B74515D-097E-4D6D-9614-3EE42477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B01B715E-8AF8-4069-AFF6-C4731F0C3B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4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E1E01D11-2228-4016-AD29-65D1C6DB26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3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1459FE25-5A43-4BCE-B99B-4F40DE8A4F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3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3B23074C-316F-47BD-8C6B-EC2FF4952F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2000"/>
                </a:schemeClr>
              </a:solidFill>
              <a:prstDash val="dash"/>
              <a:miter lim="800000"/>
              <a:headEnd/>
              <a:tailEnd/>
            </a:ln>
          </p:spPr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A8080108-D92A-4D64-AFA7-DCCBAF669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2000"/>
                </a:schemeClr>
              </a:solidFill>
              <a:prstDash val="dash"/>
              <a:miter lim="800000"/>
              <a:headEnd/>
              <a:tailEnd/>
            </a:ln>
          </p:spPr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4CDA9133-E392-4602-8F72-342B0F2B15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2000"/>
                </a:schemeClr>
              </a:solidFill>
              <a:prstDash val="dashDot"/>
              <a:miter lim="800000"/>
              <a:headEnd/>
              <a:tailEnd/>
            </a:ln>
          </p:spPr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41574FAC-64B1-48BF-9962-5F1D6F2931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2000"/>
                </a:schemeClr>
              </a:solidFill>
              <a:prstDash val="dashDot"/>
              <a:miter lim="800000"/>
              <a:headEnd/>
              <a:tailEnd/>
            </a:ln>
          </p:spPr>
        </p:sp>
        <p:sp>
          <p:nvSpPr>
            <p:cNvPr id="49" name="Freeform 17">
              <a:extLst>
                <a:ext uri="{FF2B5EF4-FFF2-40B4-BE49-F238E27FC236}">
                  <a16:creationId xmlns:a16="http://schemas.microsoft.com/office/drawing/2014/main" id="{3C0763C8-12E2-42A2-96FE-5731CDF293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2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FA456C9D-7219-467B-B2AD-D5789A7D24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2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77284864-DE74-4A45-AD93-F630350402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1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2ECA1844-43F9-45F6-B52D-4854DBC48E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1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F9ECEA64-1836-4323-A0A3-D4F8291120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950F914B-7F44-4D5A-97BB-4BE453F4A4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</p:spPr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A3EFB651-6736-424B-995D-48C4B0E558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</p:spPr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1FB4E014-64CE-4D11-A129-94A1893FA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DFBDC1C1-8061-451F-8181-9F04026453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Isosceles Triangle 58">
              <a:extLst>
                <a:ext uri="{FF2B5EF4-FFF2-40B4-BE49-F238E27FC236}">
                  <a16:creationId xmlns:a16="http://schemas.microsoft.com/office/drawing/2014/main" id="{C35F105D-10BD-4664-8966-82DC761720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6C9E557E-56E2-4C47-BB57-B5D2A4FB30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CaixaDeTexto 2">
            <a:extLst>
              <a:ext uri="{FF2B5EF4-FFF2-40B4-BE49-F238E27FC236}">
                <a16:creationId xmlns:a16="http://schemas.microsoft.com/office/drawing/2014/main" id="{956531F6-B4B8-084B-B4B9-8BFFF4FCEBE9}"/>
              </a:ext>
            </a:extLst>
          </p:cNvPr>
          <p:cNvSpPr txBox="1"/>
          <p:nvPr/>
        </p:nvSpPr>
        <p:spPr>
          <a:xfrm>
            <a:off x="1870338" y="189962"/>
            <a:ext cx="8679915" cy="1748729"/>
          </a:xfrm>
          <a:prstGeom prst="rect">
            <a:avLst/>
          </a:prstGeom>
        </p:spPr>
        <p:txBody>
          <a:bodyPr vert="horz" lIns="228600" tIns="228600" rIns="228600" bIns="0" rtlCol="0" anchor="b">
            <a:norm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b="0" i="0" kern="1200" cap="none" spc="-150" dirty="0" err="1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rPr>
              <a:t>Lembrando</a:t>
            </a:r>
            <a:r>
              <a:rPr lang="en-US" sz="5400" b="0" i="0" kern="1200" cap="none" spc="-150" dirty="0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rPr>
              <a:t> que...</a:t>
            </a:r>
          </a:p>
        </p:txBody>
      </p:sp>
      <p:sp>
        <p:nvSpPr>
          <p:cNvPr id="56" name="Retângulo 55">
            <a:extLst>
              <a:ext uri="{FF2B5EF4-FFF2-40B4-BE49-F238E27FC236}">
                <a16:creationId xmlns:a16="http://schemas.microsoft.com/office/drawing/2014/main" id="{79143383-27E0-BF40-93B7-EBD928291BC8}"/>
              </a:ext>
            </a:extLst>
          </p:cNvPr>
          <p:cNvSpPr/>
          <p:nvPr/>
        </p:nvSpPr>
        <p:spPr>
          <a:xfrm>
            <a:off x="3048000" y="2413338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/>
              <a:t>Este resumo deve ser utilizado como uma </a:t>
            </a:r>
            <a:r>
              <a:rPr lang="pt-BR" sz="2000" b="1" dirty="0"/>
              <a:t>ferramenta extra de estudo</a:t>
            </a:r>
            <a:r>
              <a:rPr lang="pt-BR" sz="2000" dirty="0"/>
              <a:t>. </a:t>
            </a:r>
            <a:r>
              <a:rPr lang="pt-BR" sz="2000" dirty="0" err="1"/>
              <a:t>Não</a:t>
            </a:r>
            <a:r>
              <a:rPr lang="pt-BR" sz="2000" dirty="0"/>
              <a:t> se limite a ele, acesse outros materiais!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/>
              <a:t>Deve ser usado como um </a:t>
            </a:r>
            <a:r>
              <a:rPr lang="pt-BR" sz="2000" b="1" dirty="0"/>
              <a:t>material de </a:t>
            </a:r>
            <a:r>
              <a:rPr lang="pt-BR" sz="2000" b="1" dirty="0" err="1"/>
              <a:t>revisão</a:t>
            </a:r>
            <a:r>
              <a:rPr lang="pt-BR" sz="2000" dirty="0"/>
              <a:t> que </a:t>
            </a:r>
            <a:r>
              <a:rPr lang="pt-BR" sz="2000" dirty="0" err="1"/>
              <a:t>não</a:t>
            </a:r>
            <a:r>
              <a:rPr lang="pt-BR" sz="2000" dirty="0"/>
              <a:t> foi revisado por nenhum professor e está </a:t>
            </a:r>
            <a:r>
              <a:rPr lang="pt-BR" sz="2000" b="1" dirty="0"/>
              <a:t>sujeito a erros</a:t>
            </a:r>
            <a:r>
              <a:rPr lang="pt-BR" sz="2000" dirty="0"/>
              <a:t>.</a:t>
            </a:r>
            <a:r>
              <a:rPr lang="pt-BR" sz="2000" b="1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 err="1"/>
              <a:t>Não</a:t>
            </a:r>
            <a:r>
              <a:rPr lang="pt-BR" sz="2000" dirty="0"/>
              <a:t> nos responsabilizamos por </a:t>
            </a:r>
            <a:r>
              <a:rPr lang="pt-BR" sz="2000" dirty="0" err="1"/>
              <a:t>matérias</a:t>
            </a:r>
            <a:r>
              <a:rPr lang="pt-BR" sz="2000" dirty="0"/>
              <a:t> </a:t>
            </a:r>
            <a:r>
              <a:rPr lang="pt-BR" sz="2000" dirty="0" err="1"/>
              <a:t>não</a:t>
            </a:r>
            <a:r>
              <a:rPr lang="pt-BR" sz="2000" dirty="0"/>
              <a:t> dadas ou pelas notas recebidas. </a:t>
            </a:r>
          </a:p>
        </p:txBody>
      </p:sp>
      <p:sp>
        <p:nvSpPr>
          <p:cNvPr id="61" name="Subtítulo 2">
            <a:extLst>
              <a:ext uri="{FF2B5EF4-FFF2-40B4-BE49-F238E27FC236}">
                <a16:creationId xmlns:a16="http://schemas.microsoft.com/office/drawing/2014/main" id="{E2696FB8-3FA2-B94D-A0FE-8FAC087BD6D8}"/>
              </a:ext>
            </a:extLst>
          </p:cNvPr>
          <p:cNvSpPr txBox="1">
            <a:spLocks/>
          </p:cNvSpPr>
          <p:nvPr/>
        </p:nvSpPr>
        <p:spPr>
          <a:xfrm>
            <a:off x="96253" y="17328"/>
            <a:ext cx="2981989" cy="767981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dirty="0"/>
              <a:t>Feito por: Beatriz Soárez</a:t>
            </a:r>
          </a:p>
        </p:txBody>
      </p:sp>
    </p:spTree>
    <p:extLst>
      <p:ext uri="{BB962C8B-B14F-4D97-AF65-F5344CB8AC3E}">
        <p14:creationId xmlns:p14="http://schemas.microsoft.com/office/powerpoint/2010/main" val="11796353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roup 8">
            <a:extLst>
              <a:ext uri="{FF2B5EF4-FFF2-40B4-BE49-F238E27FC236}">
                <a16:creationId xmlns:a16="http://schemas.microsoft.com/office/drawing/2014/main" id="{17C4610E-9C18-467B-BF10-BE6A974CC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296DF307-344E-4E9B-A7AA-8139E450D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E263CC2D-ACFB-4EB3-ADF9-CD82BC842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C5366E2F-9BA0-485A-B1CA-A5E6E2E37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1803051E-7C26-4F53-8293-B4EAED421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D10888CD-E496-4116-9C45-CF4F17ADE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0A42DA8F-DA3D-43E9-A184-E0F6C133A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473EAD31-7AA3-49B7-ADD6-C13FF0F14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id="{2BBB7CDF-BA2E-451F-9201-CF2B6FEAE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id="{84809EF2-CD0D-4BC3-ABC7-E7E312A1D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id="{11D2D6C5-637B-4AFE-97F4-D4E48A613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id="{F841B2C5-57F5-4FE6-B4D4-EBB3F3088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id="{B4822A39-2A52-4B2C-9319-BEFC526DB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id="{4E469692-E783-4950-8DEC-3A1FD3978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id="{012909CD-3254-41E5-B8BB-0F2D7CE0D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id="{93E7648E-861E-4503-AEDC-56C4EC507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0">
              <a:extLst>
                <a:ext uri="{FF2B5EF4-FFF2-40B4-BE49-F238E27FC236}">
                  <a16:creationId xmlns:a16="http://schemas.microsoft.com/office/drawing/2014/main" id="{F9C72257-EBD0-4D1C-A32C-D84644687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1">
              <a:extLst>
                <a:ext uri="{FF2B5EF4-FFF2-40B4-BE49-F238E27FC236}">
                  <a16:creationId xmlns:a16="http://schemas.microsoft.com/office/drawing/2014/main" id="{87BB2CBB-9C22-4E28-AB86-DC92AEE2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2">
              <a:extLst>
                <a:ext uri="{FF2B5EF4-FFF2-40B4-BE49-F238E27FC236}">
                  <a16:creationId xmlns:a16="http://schemas.microsoft.com/office/drawing/2014/main" id="{F85B3053-8D9F-410A-80C2-7960DDEA6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3">
              <a:extLst>
                <a:ext uri="{FF2B5EF4-FFF2-40B4-BE49-F238E27FC236}">
                  <a16:creationId xmlns:a16="http://schemas.microsoft.com/office/drawing/2014/main" id="{E8FF5DA7-6E72-41F1-A54C-EAF440A27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3" name="Group 29">
            <a:extLst>
              <a:ext uri="{FF2B5EF4-FFF2-40B4-BE49-F238E27FC236}">
                <a16:creationId xmlns:a16="http://schemas.microsoft.com/office/drawing/2014/main" id="{A899734C-500F-4274-9854-8BFA14A1D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FF07BF51-2934-47AD-A415-7400882F1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DD6E3DF0-EDC0-458B-9C5B-911814F0A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5D0824B1-47C9-4504-99FB-CB1505197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64" name="Rectangle 34">
            <a:extLst>
              <a:ext uri="{FF2B5EF4-FFF2-40B4-BE49-F238E27FC236}">
                <a16:creationId xmlns:a16="http://schemas.microsoft.com/office/drawing/2014/main" id="{A3BAF07C-C39E-42EB-BB22-8D46691D97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1"/>
            <a:ext cx="12193061" cy="686920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5" name="Group 36">
            <a:extLst>
              <a:ext uri="{FF2B5EF4-FFF2-40B4-BE49-F238E27FC236}">
                <a16:creationId xmlns:a16="http://schemas.microsoft.com/office/drawing/2014/main" id="{D8E9CF54-0466-4261-9E62-0249E60E1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8" name="Freeform 5">
              <a:extLst>
                <a:ext uri="{FF2B5EF4-FFF2-40B4-BE49-F238E27FC236}">
                  <a16:creationId xmlns:a16="http://schemas.microsoft.com/office/drawing/2014/main" id="{33E32106-E8B1-4F76-9EE6-58537738A3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>
              <a:extLst>
                <a:ext uri="{FF2B5EF4-FFF2-40B4-BE49-F238E27FC236}">
                  <a16:creationId xmlns:a16="http://schemas.microsoft.com/office/drawing/2014/main" id="{C32C2C46-A045-44FB-8A74-5EBD650C27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>
              <a:extLst>
                <a:ext uri="{FF2B5EF4-FFF2-40B4-BE49-F238E27FC236}">
                  <a16:creationId xmlns:a16="http://schemas.microsoft.com/office/drawing/2014/main" id="{6A76F79C-6683-4940-BCF7-4BCCCEE406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>
              <a:extLst>
                <a:ext uri="{FF2B5EF4-FFF2-40B4-BE49-F238E27FC236}">
                  <a16:creationId xmlns:a16="http://schemas.microsoft.com/office/drawing/2014/main" id="{FF4675A3-6D07-4B1F-9BFC-AEBEA1AD0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>
              <a:extLst>
                <a:ext uri="{FF2B5EF4-FFF2-40B4-BE49-F238E27FC236}">
                  <a16:creationId xmlns:a16="http://schemas.microsoft.com/office/drawing/2014/main" id="{765E127A-B6B7-4B1D-B7BD-6C8C969D29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>
              <a:extLst>
                <a:ext uri="{FF2B5EF4-FFF2-40B4-BE49-F238E27FC236}">
                  <a16:creationId xmlns:a16="http://schemas.microsoft.com/office/drawing/2014/main" id="{3BCA9D9E-C72C-4751-BFA9-10B85CACE3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>
              <a:extLst>
                <a:ext uri="{FF2B5EF4-FFF2-40B4-BE49-F238E27FC236}">
                  <a16:creationId xmlns:a16="http://schemas.microsoft.com/office/drawing/2014/main" id="{080C708C-69BF-441B-AB75-C98160ED06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>
              <a:extLst>
                <a:ext uri="{FF2B5EF4-FFF2-40B4-BE49-F238E27FC236}">
                  <a16:creationId xmlns:a16="http://schemas.microsoft.com/office/drawing/2014/main" id="{3E79964E-F8F1-4763-8892-7BC3DAE306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>
              <a:extLst>
                <a:ext uri="{FF2B5EF4-FFF2-40B4-BE49-F238E27FC236}">
                  <a16:creationId xmlns:a16="http://schemas.microsoft.com/office/drawing/2014/main" id="{FE09592A-FCC9-4AE5-BA0B-730C6F3BBE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>
              <a:extLst>
                <a:ext uri="{FF2B5EF4-FFF2-40B4-BE49-F238E27FC236}">
                  <a16:creationId xmlns:a16="http://schemas.microsoft.com/office/drawing/2014/main" id="{96448994-820C-4BC1-ABF3-4579C6F99A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>
              <a:extLst>
                <a:ext uri="{FF2B5EF4-FFF2-40B4-BE49-F238E27FC236}">
                  <a16:creationId xmlns:a16="http://schemas.microsoft.com/office/drawing/2014/main" id="{9BB0D192-565A-42B9-B292-CC032D71A6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>
              <a:extLst>
                <a:ext uri="{FF2B5EF4-FFF2-40B4-BE49-F238E27FC236}">
                  <a16:creationId xmlns:a16="http://schemas.microsoft.com/office/drawing/2014/main" id="{6D1CA09C-5F40-4E92-A7E9-D1FCEE5128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>
              <a:extLst>
                <a:ext uri="{FF2B5EF4-FFF2-40B4-BE49-F238E27FC236}">
                  <a16:creationId xmlns:a16="http://schemas.microsoft.com/office/drawing/2014/main" id="{379F5AA5-2E14-4880-A5A6-07AEF2AD8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>
              <a:extLst>
                <a:ext uri="{FF2B5EF4-FFF2-40B4-BE49-F238E27FC236}">
                  <a16:creationId xmlns:a16="http://schemas.microsoft.com/office/drawing/2014/main" id="{EF14BD32-D239-4DA3-98B3-7752073657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>
              <a:extLst>
                <a:ext uri="{FF2B5EF4-FFF2-40B4-BE49-F238E27FC236}">
                  <a16:creationId xmlns:a16="http://schemas.microsoft.com/office/drawing/2014/main" id="{CF07B250-E5E4-4624-9BD7-8D513A67B7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>
              <a:extLst>
                <a:ext uri="{FF2B5EF4-FFF2-40B4-BE49-F238E27FC236}">
                  <a16:creationId xmlns:a16="http://schemas.microsoft.com/office/drawing/2014/main" id="{BCC5D120-7C8C-4290-865C-4EE6E4F245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>
              <a:extLst>
                <a:ext uri="{FF2B5EF4-FFF2-40B4-BE49-F238E27FC236}">
                  <a16:creationId xmlns:a16="http://schemas.microsoft.com/office/drawing/2014/main" id="{C24688C6-CAE5-4EF2-B2BA-A138DA0A24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>
              <a:extLst>
                <a:ext uri="{FF2B5EF4-FFF2-40B4-BE49-F238E27FC236}">
                  <a16:creationId xmlns:a16="http://schemas.microsoft.com/office/drawing/2014/main" id="{6BD31099-7C13-4901-A04F-632B1CD84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>
              <a:extLst>
                <a:ext uri="{FF2B5EF4-FFF2-40B4-BE49-F238E27FC236}">
                  <a16:creationId xmlns:a16="http://schemas.microsoft.com/office/drawing/2014/main" id="{679F5FF7-82B2-4033-8FBE-63170C9378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2" name="CaixaDeTexto 1">
            <a:extLst>
              <a:ext uri="{FF2B5EF4-FFF2-40B4-BE49-F238E27FC236}">
                <a16:creationId xmlns:a16="http://schemas.microsoft.com/office/drawing/2014/main" id="{F4EB1228-C572-574A-9F71-D718197FE9B0}"/>
              </a:ext>
            </a:extLst>
          </p:cNvPr>
          <p:cNvSpPr txBox="1"/>
          <p:nvPr/>
        </p:nvSpPr>
        <p:spPr>
          <a:xfrm>
            <a:off x="1378425" y="5199797"/>
            <a:ext cx="9435152" cy="789673"/>
          </a:xfrm>
          <a:prstGeom prst="rect">
            <a:avLst/>
          </a:prstGeom>
        </p:spPr>
        <p:txBody>
          <a:bodyPr vert="horz" lIns="228600" tIns="228600" rIns="228600" bIns="0" rtlCol="0" anchor="ctr">
            <a:norm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0" i="0" kern="1200" cap="none" spc="-150"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rPr>
              <a:t>Mas, o que vai cair?</a:t>
            </a:r>
          </a:p>
        </p:txBody>
      </p:sp>
      <p:sp>
        <p:nvSpPr>
          <p:cNvPr id="66" name="Freeform: Shape 57">
            <a:extLst>
              <a:ext uri="{FF2B5EF4-FFF2-40B4-BE49-F238E27FC236}">
                <a16:creationId xmlns:a16="http://schemas.microsoft.com/office/drawing/2014/main" id="{A7795DFA-888F-47E2-B44E-DE1D3B3E46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058957"/>
          </a:xfrm>
          <a:custGeom>
            <a:avLst/>
            <a:gdLst>
              <a:gd name="connsiteX0" fmla="*/ 0 w 12192000"/>
              <a:gd name="connsiteY0" fmla="*/ 0 h 5058957"/>
              <a:gd name="connsiteX1" fmla="*/ 12192000 w 12192000"/>
              <a:gd name="connsiteY1" fmla="*/ 0 h 5058957"/>
              <a:gd name="connsiteX2" fmla="*/ 12192000 w 12192000"/>
              <a:gd name="connsiteY2" fmla="*/ 259692 h 5058957"/>
              <a:gd name="connsiteX3" fmla="*/ 12192000 w 12192000"/>
              <a:gd name="connsiteY3" fmla="*/ 3542069 h 5058957"/>
              <a:gd name="connsiteX4" fmla="*/ 12192000 w 12192000"/>
              <a:gd name="connsiteY4" fmla="*/ 3734194 h 5058957"/>
              <a:gd name="connsiteX5" fmla="*/ 12192000 w 12192000"/>
              <a:gd name="connsiteY5" fmla="*/ 4710012 h 5058957"/>
              <a:gd name="connsiteX6" fmla="*/ 12113803 w 12192000"/>
              <a:gd name="connsiteY6" fmla="*/ 4718295 h 5058957"/>
              <a:gd name="connsiteX7" fmla="*/ 6753597 w 12192000"/>
              <a:gd name="connsiteY7" fmla="*/ 5041852 h 5058957"/>
              <a:gd name="connsiteX8" fmla="*/ 400746 w 12192000"/>
              <a:gd name="connsiteY8" fmla="*/ 4870509 h 5058957"/>
              <a:gd name="connsiteX9" fmla="*/ 0 w 12192000"/>
              <a:gd name="connsiteY9" fmla="*/ 4833533 h 5058957"/>
              <a:gd name="connsiteX10" fmla="*/ 0 w 12192000"/>
              <a:gd name="connsiteY10" fmla="*/ 3734194 h 5058957"/>
              <a:gd name="connsiteX11" fmla="*/ 0 w 12192000"/>
              <a:gd name="connsiteY11" fmla="*/ 3542069 h 5058957"/>
              <a:gd name="connsiteX12" fmla="*/ 0 w 12192000"/>
              <a:gd name="connsiteY12" fmla="*/ 259692 h 5058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92000" h="5058957">
                <a:moveTo>
                  <a:pt x="0" y="0"/>
                </a:moveTo>
                <a:lnTo>
                  <a:pt x="12192000" y="0"/>
                </a:lnTo>
                <a:lnTo>
                  <a:pt x="12192000" y="259692"/>
                </a:lnTo>
                <a:lnTo>
                  <a:pt x="12192000" y="3542069"/>
                </a:lnTo>
                <a:lnTo>
                  <a:pt x="12192000" y="3734194"/>
                </a:lnTo>
                <a:lnTo>
                  <a:pt x="12192000" y="4710012"/>
                </a:lnTo>
                <a:lnTo>
                  <a:pt x="12113803" y="4718295"/>
                </a:lnTo>
                <a:cubicBezTo>
                  <a:pt x="10139508" y="4916244"/>
                  <a:pt x="8237152" y="5009247"/>
                  <a:pt x="6753597" y="5041852"/>
                </a:cubicBezTo>
                <a:cubicBezTo>
                  <a:pt x="4940362" y="5081701"/>
                  <a:pt x="2657278" y="5062371"/>
                  <a:pt x="400746" y="4870509"/>
                </a:cubicBezTo>
                <a:lnTo>
                  <a:pt x="0" y="4833533"/>
                </a:lnTo>
                <a:lnTo>
                  <a:pt x="0" y="3734194"/>
                </a:lnTo>
                <a:lnTo>
                  <a:pt x="0" y="3542069"/>
                </a:lnTo>
                <a:lnTo>
                  <a:pt x="0" y="259692"/>
                </a:lnTo>
                <a:close/>
              </a:path>
            </a:pathLst>
          </a:custGeom>
          <a:solidFill>
            <a:schemeClr val="bg1"/>
          </a:solidFill>
          <a:ln w="444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82A280C5-6152-DD48-9957-5571AFA4F7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611" y="626940"/>
            <a:ext cx="10515772" cy="3864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293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D028E34-0073-EF40-8076-E42A74F7C6FC}"/>
              </a:ext>
            </a:extLst>
          </p:cNvPr>
          <p:cNvSpPr txBox="1"/>
          <p:nvPr/>
        </p:nvSpPr>
        <p:spPr>
          <a:xfrm>
            <a:off x="332508" y="290946"/>
            <a:ext cx="505298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b="1" dirty="0"/>
              <a:t>Período composto por coordenação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1240C1A-CEDB-5D4D-86F5-A30B7E62037B}"/>
              </a:ext>
            </a:extLst>
          </p:cNvPr>
          <p:cNvSpPr txBox="1"/>
          <p:nvPr/>
        </p:nvSpPr>
        <p:spPr>
          <a:xfrm>
            <a:off x="515442" y="721833"/>
            <a:ext cx="86450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Orações que não tem relações sintáticas entre si, que não são sintaticamente dependentes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FB61FAB-FEBC-D84D-861F-6B1E568E25D9}"/>
              </a:ext>
            </a:extLst>
          </p:cNvPr>
          <p:cNvSpPr txBox="1"/>
          <p:nvPr/>
        </p:nvSpPr>
        <p:spPr>
          <a:xfrm>
            <a:off x="515442" y="1491274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rgbClr val="EB402C"/>
                </a:solidFill>
              </a:rPr>
              <a:t>Conjunções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10B638D-34A9-4C40-876B-4E2ACFE9B5DB}"/>
              </a:ext>
            </a:extLst>
          </p:cNvPr>
          <p:cNvSpPr txBox="1"/>
          <p:nvPr/>
        </p:nvSpPr>
        <p:spPr>
          <a:xfrm>
            <a:off x="515442" y="1860606"/>
            <a:ext cx="64715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Estabelecem uma relação semântica entre as orações coordenadas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30E92D7B-BA44-BE44-9CD0-4F7D9225F365}"/>
              </a:ext>
            </a:extLst>
          </p:cNvPr>
          <p:cNvSpPr txBox="1"/>
          <p:nvPr/>
        </p:nvSpPr>
        <p:spPr>
          <a:xfrm>
            <a:off x="332508" y="2568492"/>
            <a:ext cx="5753498" cy="37548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700" b="1" dirty="0">
                <a:solidFill>
                  <a:srgbClr val="FF0000"/>
                </a:solidFill>
              </a:rPr>
              <a:t>Adição</a:t>
            </a:r>
            <a:r>
              <a:rPr lang="pt-BR" sz="1700" dirty="0"/>
              <a:t> (e, mas ainda, mas também, nem)</a:t>
            </a:r>
          </a:p>
          <a:p>
            <a:r>
              <a:rPr lang="pt-BR" sz="1700" dirty="0"/>
              <a:t>“Eu gosto de sorvete, </a:t>
            </a:r>
            <a:r>
              <a:rPr lang="pt-BR" sz="1700" dirty="0">
                <a:solidFill>
                  <a:srgbClr val="FF0000"/>
                </a:solidFill>
              </a:rPr>
              <a:t>mas também </a:t>
            </a:r>
            <a:r>
              <a:rPr lang="pt-BR" sz="1700" dirty="0"/>
              <a:t>amo bolo”</a:t>
            </a:r>
          </a:p>
          <a:p>
            <a:endParaRPr lang="pt-BR" sz="17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700" b="1" dirty="0">
                <a:solidFill>
                  <a:srgbClr val="FF0000"/>
                </a:solidFill>
              </a:rPr>
              <a:t>Opositiva</a:t>
            </a:r>
            <a:r>
              <a:rPr lang="pt-BR" sz="1700" dirty="0"/>
              <a:t> (contudo, entretanto, porém, todavia)</a:t>
            </a:r>
          </a:p>
          <a:p>
            <a:r>
              <a:rPr lang="pt-BR" sz="1700" dirty="0"/>
              <a:t>“Eu gosto de sorvete, </a:t>
            </a:r>
            <a:r>
              <a:rPr lang="pt-BR" sz="1700" dirty="0">
                <a:solidFill>
                  <a:srgbClr val="FF0000"/>
                </a:solidFill>
              </a:rPr>
              <a:t>entretanto</a:t>
            </a:r>
            <a:r>
              <a:rPr lang="pt-BR" sz="1700" dirty="0"/>
              <a:t> odeio bolo”</a:t>
            </a:r>
          </a:p>
          <a:p>
            <a:endParaRPr lang="pt-BR" sz="17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700" b="1" dirty="0">
                <a:solidFill>
                  <a:srgbClr val="FF0000"/>
                </a:solidFill>
              </a:rPr>
              <a:t>Explicativa</a:t>
            </a:r>
            <a:r>
              <a:rPr lang="pt-BR" sz="1700" dirty="0"/>
              <a:t> (pois </a:t>
            </a:r>
            <a:r>
              <a:rPr lang="pt-BR" sz="1700" i="1" dirty="0"/>
              <a:t>depois do verbo</a:t>
            </a:r>
            <a:r>
              <a:rPr lang="pt-BR" sz="1700" dirty="0"/>
              <a:t>, porque, que)</a:t>
            </a:r>
          </a:p>
          <a:p>
            <a:r>
              <a:rPr lang="pt-BR" sz="1700" dirty="0"/>
              <a:t>“Eu gosto de sorvete, </a:t>
            </a:r>
            <a:r>
              <a:rPr lang="pt-BR" sz="1700" dirty="0">
                <a:solidFill>
                  <a:srgbClr val="FF0000"/>
                </a:solidFill>
              </a:rPr>
              <a:t>porque</a:t>
            </a:r>
            <a:r>
              <a:rPr lang="pt-BR" sz="1700" dirty="0"/>
              <a:t> há vários sabores”</a:t>
            </a:r>
          </a:p>
          <a:p>
            <a:endParaRPr lang="pt-BR" sz="17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700" b="1" dirty="0">
                <a:solidFill>
                  <a:srgbClr val="FF0000"/>
                </a:solidFill>
              </a:rPr>
              <a:t>Conclusiva</a:t>
            </a:r>
            <a:r>
              <a:rPr lang="pt-BR" sz="1700" dirty="0"/>
              <a:t> (assim, logo, pois </a:t>
            </a:r>
            <a:r>
              <a:rPr lang="pt-BR" sz="1700" i="1" dirty="0"/>
              <a:t>antes do verbo</a:t>
            </a:r>
            <a:r>
              <a:rPr lang="pt-BR" sz="1700" dirty="0"/>
              <a:t>, então)</a:t>
            </a:r>
          </a:p>
          <a:p>
            <a:r>
              <a:rPr lang="pt-BR" sz="1700" dirty="0"/>
              <a:t>“Eu gosto de sorvete, </a:t>
            </a:r>
            <a:r>
              <a:rPr lang="pt-BR" sz="1700" dirty="0">
                <a:solidFill>
                  <a:srgbClr val="FF0000"/>
                </a:solidFill>
              </a:rPr>
              <a:t>então</a:t>
            </a:r>
            <a:r>
              <a:rPr lang="pt-BR" sz="1700" dirty="0"/>
              <a:t> como um pouco todo dia”</a:t>
            </a:r>
          </a:p>
          <a:p>
            <a:endParaRPr lang="pt-BR" sz="17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700" b="1" dirty="0">
                <a:solidFill>
                  <a:srgbClr val="FF0000"/>
                </a:solidFill>
              </a:rPr>
              <a:t>Alternativa</a:t>
            </a:r>
            <a:r>
              <a:rPr lang="pt-BR" sz="1700" dirty="0"/>
              <a:t> (já ... já, ou, ou ... ou, ora ... ora)</a:t>
            </a:r>
          </a:p>
          <a:p>
            <a:r>
              <a:rPr lang="pt-BR" sz="1700" dirty="0"/>
              <a:t>“</a:t>
            </a:r>
            <a:r>
              <a:rPr lang="pt-BR" sz="1700" dirty="0">
                <a:solidFill>
                  <a:srgbClr val="FF0000"/>
                </a:solidFill>
              </a:rPr>
              <a:t>Ora</a:t>
            </a:r>
            <a:r>
              <a:rPr lang="pt-BR" sz="1700" dirty="0"/>
              <a:t> gosto de sorvete, </a:t>
            </a:r>
            <a:r>
              <a:rPr lang="pt-BR" sz="1700" dirty="0">
                <a:solidFill>
                  <a:srgbClr val="FF0000"/>
                </a:solidFill>
              </a:rPr>
              <a:t>ora</a:t>
            </a:r>
            <a:r>
              <a:rPr lang="pt-BR" sz="1700" dirty="0"/>
              <a:t> gosto de bolo”</a:t>
            </a:r>
          </a:p>
        </p:txBody>
      </p:sp>
    </p:spTree>
    <p:extLst>
      <p:ext uri="{BB962C8B-B14F-4D97-AF65-F5344CB8AC3E}">
        <p14:creationId xmlns:p14="http://schemas.microsoft.com/office/powerpoint/2010/main" val="647723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D028E34-0073-EF40-8076-E42A74F7C6FC}"/>
              </a:ext>
            </a:extLst>
          </p:cNvPr>
          <p:cNvSpPr txBox="1"/>
          <p:nvPr/>
        </p:nvSpPr>
        <p:spPr>
          <a:xfrm>
            <a:off x="332508" y="290946"/>
            <a:ext cx="276550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b="1" dirty="0"/>
              <a:t>Funções sintáticas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1240C1A-CEDB-5D4D-86F5-A30B7E62037B}"/>
              </a:ext>
            </a:extLst>
          </p:cNvPr>
          <p:cNvSpPr txBox="1"/>
          <p:nvPr/>
        </p:nvSpPr>
        <p:spPr>
          <a:xfrm>
            <a:off x="515442" y="721833"/>
            <a:ext cx="60757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É o papel que determinada palavra desempenha em uma ação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FB61FAB-FEBC-D84D-861F-6B1E568E25D9}"/>
              </a:ext>
            </a:extLst>
          </p:cNvPr>
          <p:cNvSpPr txBox="1"/>
          <p:nvPr/>
        </p:nvSpPr>
        <p:spPr>
          <a:xfrm>
            <a:off x="515442" y="1491274"/>
            <a:ext cx="960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rgbClr val="EB402C"/>
                </a:solidFill>
              </a:rPr>
              <a:t>Sujeito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151B411-9C5A-9945-99B9-9221EF775FDE}"/>
              </a:ext>
            </a:extLst>
          </p:cNvPr>
          <p:cNvSpPr txBox="1"/>
          <p:nvPr/>
        </p:nvSpPr>
        <p:spPr>
          <a:xfrm>
            <a:off x="515442" y="1860606"/>
            <a:ext cx="82921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É o </a:t>
            </a:r>
            <a:r>
              <a:rPr lang="pt-BR" sz="1600" dirty="0">
                <a:solidFill>
                  <a:srgbClr val="FF0000"/>
                </a:solidFill>
              </a:rPr>
              <a:t>assunto</a:t>
            </a:r>
            <a:r>
              <a:rPr lang="pt-BR" sz="1600" dirty="0"/>
              <a:t> da oração; tem uma relação com o verbo chamada de </a:t>
            </a:r>
            <a:r>
              <a:rPr lang="pt-BR" sz="1600" dirty="0">
                <a:solidFill>
                  <a:srgbClr val="FF0000"/>
                </a:solidFill>
              </a:rPr>
              <a:t>concordância</a:t>
            </a:r>
            <a:r>
              <a:rPr lang="pt-BR" sz="1600" dirty="0"/>
              <a:t> </a:t>
            </a:r>
            <a:r>
              <a:rPr lang="pt-BR" sz="1600" dirty="0">
                <a:solidFill>
                  <a:srgbClr val="FF0000"/>
                </a:solidFill>
              </a:rPr>
              <a:t>verbal</a:t>
            </a:r>
          </a:p>
          <a:p>
            <a:r>
              <a:rPr lang="pt-BR" sz="1600" dirty="0"/>
              <a:t>“</a:t>
            </a:r>
            <a:r>
              <a:rPr lang="pt-BR" sz="1600" dirty="0">
                <a:solidFill>
                  <a:srgbClr val="EB402C"/>
                </a:solidFill>
              </a:rPr>
              <a:t>Eu</a:t>
            </a:r>
            <a:r>
              <a:rPr lang="pt-BR" sz="1600" dirty="0"/>
              <a:t> gosto de bolo e sorvete”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34CC7EF6-C2C5-D74A-9273-C34AD4F9E897}"/>
              </a:ext>
            </a:extLst>
          </p:cNvPr>
          <p:cNvSpPr txBox="1"/>
          <p:nvPr/>
        </p:nvSpPr>
        <p:spPr>
          <a:xfrm>
            <a:off x="515442" y="2814713"/>
            <a:ext cx="2653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rgbClr val="EB402C"/>
                </a:solidFill>
              </a:rPr>
              <a:t>Predicativo do sujeito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71E45984-0F64-AB45-ABD7-24A509B0812F}"/>
              </a:ext>
            </a:extLst>
          </p:cNvPr>
          <p:cNvSpPr txBox="1"/>
          <p:nvPr/>
        </p:nvSpPr>
        <p:spPr>
          <a:xfrm>
            <a:off x="515443" y="3184045"/>
            <a:ext cx="11452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É quando o </a:t>
            </a:r>
            <a:r>
              <a:rPr lang="pt-BR" sz="1600" dirty="0">
                <a:solidFill>
                  <a:srgbClr val="EB402C"/>
                </a:solidFill>
              </a:rPr>
              <a:t>núcleo</a:t>
            </a:r>
            <a:r>
              <a:rPr lang="pt-BR" sz="1600" dirty="0"/>
              <a:t> do </a:t>
            </a:r>
            <a:r>
              <a:rPr lang="pt-BR" sz="1600" dirty="0">
                <a:solidFill>
                  <a:srgbClr val="EB402C"/>
                </a:solidFill>
              </a:rPr>
              <a:t>predicado</a:t>
            </a:r>
            <a:r>
              <a:rPr lang="pt-BR" sz="1600" dirty="0"/>
              <a:t> se liga ao sujeito (normalmente se utiliza </a:t>
            </a:r>
            <a:r>
              <a:rPr lang="pt-BR" sz="1600" i="1" dirty="0"/>
              <a:t>verbos de ligação</a:t>
            </a:r>
            <a:r>
              <a:rPr lang="pt-BR" sz="1600" dirty="0"/>
              <a:t>); </a:t>
            </a:r>
            <a:r>
              <a:rPr lang="pt-BR" sz="1600" dirty="0">
                <a:solidFill>
                  <a:srgbClr val="EB402C"/>
                </a:solidFill>
              </a:rPr>
              <a:t>atribui</a:t>
            </a:r>
            <a:r>
              <a:rPr lang="pt-BR" sz="1600" dirty="0"/>
              <a:t> </a:t>
            </a:r>
            <a:r>
              <a:rPr lang="pt-BR" sz="1600" dirty="0">
                <a:solidFill>
                  <a:srgbClr val="EB402C"/>
                </a:solidFill>
              </a:rPr>
              <a:t>o sujeito </a:t>
            </a:r>
            <a:r>
              <a:rPr lang="pt-BR" sz="1600" dirty="0"/>
              <a:t>com qualidades, estado, modo, etc...</a:t>
            </a:r>
          </a:p>
          <a:p>
            <a:r>
              <a:rPr lang="pt-BR" sz="1600" dirty="0"/>
              <a:t>“O sorvete é </a:t>
            </a:r>
            <a:r>
              <a:rPr lang="pt-BR" sz="1600" dirty="0">
                <a:solidFill>
                  <a:srgbClr val="EB402C"/>
                </a:solidFill>
              </a:rPr>
              <a:t>gelado</a:t>
            </a:r>
            <a:r>
              <a:rPr lang="pt-BR" sz="1600" dirty="0"/>
              <a:t>”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EDC15BB9-6F28-5541-86A4-709695E94219}"/>
              </a:ext>
            </a:extLst>
          </p:cNvPr>
          <p:cNvSpPr txBox="1"/>
          <p:nvPr/>
        </p:nvSpPr>
        <p:spPr>
          <a:xfrm>
            <a:off x="515442" y="4384374"/>
            <a:ext cx="1688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rgbClr val="EB402C"/>
                </a:solidFill>
              </a:rPr>
              <a:t>Objeto direto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4C379BAE-109D-DD4E-A7EB-1F21A5DFA10C}"/>
              </a:ext>
            </a:extLst>
          </p:cNvPr>
          <p:cNvSpPr txBox="1"/>
          <p:nvPr/>
        </p:nvSpPr>
        <p:spPr>
          <a:xfrm>
            <a:off x="515442" y="4753706"/>
            <a:ext cx="72231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Termo que </a:t>
            </a:r>
            <a:r>
              <a:rPr lang="pt-BR" sz="1600" dirty="0">
                <a:solidFill>
                  <a:srgbClr val="EB402C"/>
                </a:solidFill>
              </a:rPr>
              <a:t>completa o sentido do verbo</a:t>
            </a:r>
            <a:r>
              <a:rPr lang="pt-BR" sz="1600" dirty="0"/>
              <a:t>; </a:t>
            </a:r>
            <a:r>
              <a:rPr lang="pt-BR" sz="1600" b="1" dirty="0">
                <a:solidFill>
                  <a:srgbClr val="EB402C"/>
                </a:solidFill>
              </a:rPr>
              <a:t>não</a:t>
            </a:r>
            <a:r>
              <a:rPr lang="pt-BR" sz="1600" dirty="0"/>
              <a:t> se inicia com uma preposição</a:t>
            </a:r>
          </a:p>
          <a:p>
            <a:r>
              <a:rPr lang="pt-BR" sz="1600" dirty="0"/>
              <a:t>“Eu gosto de cores </a:t>
            </a:r>
            <a:r>
              <a:rPr lang="pt-BR" sz="1600" dirty="0">
                <a:solidFill>
                  <a:srgbClr val="EB402C"/>
                </a:solidFill>
              </a:rPr>
              <a:t>azuis e amarelas</a:t>
            </a:r>
            <a:r>
              <a:rPr lang="pt-BR" sz="16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9430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D028E34-0073-EF40-8076-E42A74F7C6FC}"/>
              </a:ext>
            </a:extLst>
          </p:cNvPr>
          <p:cNvSpPr txBox="1"/>
          <p:nvPr/>
        </p:nvSpPr>
        <p:spPr>
          <a:xfrm>
            <a:off x="332508" y="290946"/>
            <a:ext cx="276550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b="1" dirty="0"/>
              <a:t>Funções sintáticas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1240C1A-CEDB-5D4D-86F5-A30B7E62037B}"/>
              </a:ext>
            </a:extLst>
          </p:cNvPr>
          <p:cNvSpPr txBox="1"/>
          <p:nvPr/>
        </p:nvSpPr>
        <p:spPr>
          <a:xfrm>
            <a:off x="515442" y="721833"/>
            <a:ext cx="60757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É o papel que determinada palavra desempenha em uma ação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FB61FAB-FEBC-D84D-861F-6B1E568E25D9}"/>
              </a:ext>
            </a:extLst>
          </p:cNvPr>
          <p:cNvSpPr txBox="1"/>
          <p:nvPr/>
        </p:nvSpPr>
        <p:spPr>
          <a:xfrm>
            <a:off x="515442" y="1491274"/>
            <a:ext cx="1914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rgbClr val="EB402C"/>
                </a:solidFill>
              </a:rPr>
              <a:t>Objeto </a:t>
            </a:r>
            <a:r>
              <a:rPr lang="pt-BR" b="1" u="sng" dirty="0">
                <a:solidFill>
                  <a:srgbClr val="EB402C"/>
                </a:solidFill>
              </a:rPr>
              <a:t>in</a:t>
            </a:r>
            <a:r>
              <a:rPr lang="pt-BR" b="1" dirty="0">
                <a:solidFill>
                  <a:srgbClr val="EB402C"/>
                </a:solidFill>
              </a:rPr>
              <a:t>direto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151B411-9C5A-9945-99B9-9221EF775FDE}"/>
              </a:ext>
            </a:extLst>
          </p:cNvPr>
          <p:cNvSpPr txBox="1"/>
          <p:nvPr/>
        </p:nvSpPr>
        <p:spPr>
          <a:xfrm>
            <a:off x="515442" y="1860606"/>
            <a:ext cx="68288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Termo que </a:t>
            </a:r>
            <a:r>
              <a:rPr lang="pt-BR" sz="1600" dirty="0">
                <a:solidFill>
                  <a:srgbClr val="EB402C"/>
                </a:solidFill>
              </a:rPr>
              <a:t>completa o sentido do verbo</a:t>
            </a:r>
            <a:r>
              <a:rPr lang="pt-BR" sz="1600" dirty="0"/>
              <a:t>; </a:t>
            </a:r>
            <a:r>
              <a:rPr lang="pt-BR" sz="1600" b="1" dirty="0">
                <a:solidFill>
                  <a:srgbClr val="EB402C"/>
                </a:solidFill>
              </a:rPr>
              <a:t>se</a:t>
            </a:r>
            <a:r>
              <a:rPr lang="pt-BR" sz="1600" dirty="0"/>
              <a:t> inicia com uma </a:t>
            </a:r>
            <a:r>
              <a:rPr lang="pt-BR" sz="1600" dirty="0">
                <a:solidFill>
                  <a:srgbClr val="EB402C"/>
                </a:solidFill>
              </a:rPr>
              <a:t>preposição</a:t>
            </a:r>
          </a:p>
          <a:p>
            <a:r>
              <a:rPr lang="pt-BR" sz="1600" dirty="0"/>
              <a:t>“Eu gosto de sorvete </a:t>
            </a:r>
            <a:r>
              <a:rPr lang="pt-BR" sz="1600" dirty="0">
                <a:solidFill>
                  <a:srgbClr val="EB402C"/>
                </a:solidFill>
              </a:rPr>
              <a:t>com granulado</a:t>
            </a:r>
            <a:r>
              <a:rPr lang="pt-BR" sz="1600" dirty="0"/>
              <a:t>”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34CC7EF6-C2C5-D74A-9273-C34AD4F9E897}"/>
              </a:ext>
            </a:extLst>
          </p:cNvPr>
          <p:cNvSpPr txBox="1"/>
          <p:nvPr/>
        </p:nvSpPr>
        <p:spPr>
          <a:xfrm>
            <a:off x="515442" y="2814713"/>
            <a:ext cx="2811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rgbClr val="EB402C"/>
                </a:solidFill>
              </a:rPr>
              <a:t>Complemento nominal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71E45984-0F64-AB45-ABD7-24A509B0812F}"/>
              </a:ext>
            </a:extLst>
          </p:cNvPr>
          <p:cNvSpPr txBox="1"/>
          <p:nvPr/>
        </p:nvSpPr>
        <p:spPr>
          <a:xfrm>
            <a:off x="515443" y="3184045"/>
            <a:ext cx="11452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Termo que tem </a:t>
            </a:r>
            <a:r>
              <a:rPr lang="pt-BR" sz="1600" dirty="0">
                <a:solidFill>
                  <a:srgbClr val="EB402C"/>
                </a:solidFill>
              </a:rPr>
              <a:t>preposição</a:t>
            </a:r>
            <a:r>
              <a:rPr lang="pt-BR" sz="1600" dirty="0"/>
              <a:t> no começo; completa o sentido de </a:t>
            </a:r>
            <a:r>
              <a:rPr lang="pt-BR" sz="1600" dirty="0">
                <a:solidFill>
                  <a:srgbClr val="EB402C"/>
                </a:solidFill>
              </a:rPr>
              <a:t>substantivos</a:t>
            </a:r>
            <a:r>
              <a:rPr lang="pt-BR" sz="1600" dirty="0"/>
              <a:t> </a:t>
            </a:r>
            <a:r>
              <a:rPr lang="pt-BR" sz="1600" dirty="0">
                <a:solidFill>
                  <a:srgbClr val="EB402C"/>
                </a:solidFill>
              </a:rPr>
              <a:t>abstratos</a:t>
            </a:r>
            <a:r>
              <a:rPr lang="pt-BR" sz="1600" dirty="0"/>
              <a:t>, </a:t>
            </a:r>
            <a:r>
              <a:rPr lang="pt-BR" sz="1600" dirty="0">
                <a:solidFill>
                  <a:srgbClr val="EB402C"/>
                </a:solidFill>
              </a:rPr>
              <a:t>adjetivos</a:t>
            </a:r>
            <a:r>
              <a:rPr lang="pt-BR" sz="1600" dirty="0"/>
              <a:t> ou </a:t>
            </a:r>
            <a:r>
              <a:rPr lang="pt-BR" sz="1600" dirty="0">
                <a:solidFill>
                  <a:srgbClr val="EB402C"/>
                </a:solidFill>
              </a:rPr>
              <a:t>advérbios</a:t>
            </a:r>
          </a:p>
          <a:p>
            <a:r>
              <a:rPr lang="pt-BR" sz="1600" dirty="0"/>
              <a:t>“Ele estava consciente </a:t>
            </a:r>
            <a:r>
              <a:rPr lang="pt-BR" sz="1600" dirty="0">
                <a:solidFill>
                  <a:srgbClr val="EB402C"/>
                </a:solidFill>
              </a:rPr>
              <a:t>de tudo</a:t>
            </a:r>
            <a:r>
              <a:rPr lang="pt-BR" sz="1600" dirty="0"/>
              <a:t>”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EDC15BB9-6F28-5541-86A4-709695E94219}"/>
              </a:ext>
            </a:extLst>
          </p:cNvPr>
          <p:cNvSpPr txBox="1"/>
          <p:nvPr/>
        </p:nvSpPr>
        <p:spPr>
          <a:xfrm>
            <a:off x="515442" y="4015042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rgbClr val="EB402C"/>
                </a:solidFill>
              </a:rPr>
              <a:t>Aposto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4C379BAE-109D-DD4E-A7EB-1F21A5DFA10C}"/>
              </a:ext>
            </a:extLst>
          </p:cNvPr>
          <p:cNvSpPr txBox="1"/>
          <p:nvPr/>
        </p:nvSpPr>
        <p:spPr>
          <a:xfrm>
            <a:off x="515442" y="4385172"/>
            <a:ext cx="114524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rgbClr val="EB402C"/>
                </a:solidFill>
              </a:rPr>
              <a:t>Explica</a:t>
            </a:r>
            <a:r>
              <a:rPr lang="pt-BR" sz="1600" dirty="0"/>
              <a:t>/</a:t>
            </a:r>
            <a:r>
              <a:rPr lang="pt-BR" sz="1600" dirty="0">
                <a:solidFill>
                  <a:srgbClr val="EB402C"/>
                </a:solidFill>
              </a:rPr>
              <a:t>especifica</a:t>
            </a:r>
            <a:r>
              <a:rPr lang="pt-BR" sz="1600" dirty="0"/>
              <a:t> um nome</a:t>
            </a:r>
          </a:p>
          <a:p>
            <a:r>
              <a:rPr lang="pt-BR" sz="1600" dirty="0"/>
              <a:t>“Eu gosto de vários doces: </a:t>
            </a:r>
            <a:r>
              <a:rPr lang="pt-BR" sz="1600" dirty="0">
                <a:solidFill>
                  <a:srgbClr val="EB402C"/>
                </a:solidFill>
              </a:rPr>
              <a:t>sorvete</a:t>
            </a:r>
            <a:r>
              <a:rPr lang="pt-BR" sz="1600" dirty="0"/>
              <a:t>, </a:t>
            </a:r>
            <a:r>
              <a:rPr lang="pt-BR" sz="1600" dirty="0">
                <a:solidFill>
                  <a:srgbClr val="EB402C"/>
                </a:solidFill>
              </a:rPr>
              <a:t>bolo</a:t>
            </a:r>
            <a:r>
              <a:rPr lang="pt-BR" sz="1600" dirty="0"/>
              <a:t>, </a:t>
            </a:r>
            <a:r>
              <a:rPr lang="pt-BR" sz="1600" dirty="0">
                <a:solidFill>
                  <a:srgbClr val="EB402C"/>
                </a:solidFill>
              </a:rPr>
              <a:t>bala</a:t>
            </a:r>
            <a:r>
              <a:rPr lang="pt-BR" sz="1600" dirty="0"/>
              <a:t>...”</a:t>
            </a:r>
          </a:p>
        </p:txBody>
      </p:sp>
    </p:spTree>
    <p:extLst>
      <p:ext uri="{BB962C8B-B14F-4D97-AF65-F5344CB8AC3E}">
        <p14:creationId xmlns:p14="http://schemas.microsoft.com/office/powerpoint/2010/main" val="3333459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D028E34-0073-EF40-8076-E42A74F7C6FC}"/>
              </a:ext>
            </a:extLst>
          </p:cNvPr>
          <p:cNvSpPr txBox="1"/>
          <p:nvPr/>
        </p:nvSpPr>
        <p:spPr>
          <a:xfrm>
            <a:off x="332508" y="290946"/>
            <a:ext cx="276550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b="1" dirty="0"/>
              <a:t>Funções sintáticas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1240C1A-CEDB-5D4D-86F5-A30B7E62037B}"/>
              </a:ext>
            </a:extLst>
          </p:cNvPr>
          <p:cNvSpPr txBox="1"/>
          <p:nvPr/>
        </p:nvSpPr>
        <p:spPr>
          <a:xfrm>
            <a:off x="515442" y="721833"/>
            <a:ext cx="60757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É o papel que determinada palavra desempenha em uma ação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FB61FAB-FEBC-D84D-861F-6B1E568E25D9}"/>
              </a:ext>
            </a:extLst>
          </p:cNvPr>
          <p:cNvSpPr txBox="1"/>
          <p:nvPr/>
        </p:nvSpPr>
        <p:spPr>
          <a:xfrm>
            <a:off x="515442" y="1491274"/>
            <a:ext cx="2359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rgbClr val="EB402C"/>
                </a:solidFill>
              </a:rPr>
              <a:t>Adjunto adnominal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151B411-9C5A-9945-99B9-9221EF775FDE}"/>
              </a:ext>
            </a:extLst>
          </p:cNvPr>
          <p:cNvSpPr txBox="1"/>
          <p:nvPr/>
        </p:nvSpPr>
        <p:spPr>
          <a:xfrm>
            <a:off x="515442" y="1860606"/>
            <a:ext cx="114524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Termo que </a:t>
            </a:r>
            <a:r>
              <a:rPr lang="pt-BR" sz="1600" dirty="0">
                <a:solidFill>
                  <a:srgbClr val="EB402C"/>
                </a:solidFill>
              </a:rPr>
              <a:t>caracteriza/determina outro nome</a:t>
            </a:r>
            <a:r>
              <a:rPr lang="pt-BR" sz="1600" dirty="0"/>
              <a:t>; quando for locução, precisará da </a:t>
            </a:r>
            <a:r>
              <a:rPr lang="pt-BR" sz="1600" dirty="0">
                <a:solidFill>
                  <a:srgbClr val="EB402C"/>
                </a:solidFill>
              </a:rPr>
              <a:t>preposição</a:t>
            </a:r>
            <a:r>
              <a:rPr lang="pt-BR" sz="1600" dirty="0"/>
              <a:t> “de” e se referirá à um </a:t>
            </a:r>
            <a:r>
              <a:rPr lang="pt-BR" sz="1600" dirty="0">
                <a:solidFill>
                  <a:srgbClr val="EB402C"/>
                </a:solidFill>
              </a:rPr>
              <a:t>substantivo concreto</a:t>
            </a:r>
          </a:p>
          <a:p>
            <a:r>
              <a:rPr lang="pt-BR" sz="1600" dirty="0"/>
              <a:t>“</a:t>
            </a:r>
            <a:r>
              <a:rPr lang="pt-BR" sz="1600" dirty="0">
                <a:solidFill>
                  <a:srgbClr val="EB402C"/>
                </a:solidFill>
              </a:rPr>
              <a:t>Os</a:t>
            </a:r>
            <a:r>
              <a:rPr lang="pt-BR" sz="1600" dirty="0"/>
              <a:t> olhos </a:t>
            </a:r>
            <a:r>
              <a:rPr lang="pt-BR" sz="1600" dirty="0">
                <a:solidFill>
                  <a:srgbClr val="EB402C"/>
                </a:solidFill>
              </a:rPr>
              <a:t>azuis</a:t>
            </a:r>
            <a:r>
              <a:rPr lang="pt-BR" sz="1600" dirty="0"/>
              <a:t> daquela menina são lindos”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34CC7EF6-C2C5-D74A-9273-C34AD4F9E897}"/>
              </a:ext>
            </a:extLst>
          </p:cNvPr>
          <p:cNvSpPr txBox="1"/>
          <p:nvPr/>
        </p:nvSpPr>
        <p:spPr>
          <a:xfrm>
            <a:off x="515442" y="3304110"/>
            <a:ext cx="22144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rgbClr val="EB402C"/>
                </a:solidFill>
              </a:rPr>
              <a:t>Adjunto adverbial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71E45984-0F64-AB45-ABD7-24A509B0812F}"/>
              </a:ext>
            </a:extLst>
          </p:cNvPr>
          <p:cNvSpPr txBox="1"/>
          <p:nvPr/>
        </p:nvSpPr>
        <p:spPr>
          <a:xfrm>
            <a:off x="515443" y="3673442"/>
            <a:ext cx="11452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rgbClr val="EB402C"/>
                </a:solidFill>
              </a:rPr>
              <a:t>Atribui circunstâncias </a:t>
            </a:r>
            <a:r>
              <a:rPr lang="pt-BR" sz="1600" dirty="0"/>
              <a:t>ao verbo, como tempo, modo, lugar, intensidade, etc...</a:t>
            </a:r>
          </a:p>
          <a:p>
            <a:r>
              <a:rPr lang="pt-BR" sz="1600" dirty="0"/>
              <a:t>“Eu comi muito sorvete </a:t>
            </a:r>
            <a:r>
              <a:rPr lang="pt-BR" sz="1600" dirty="0">
                <a:solidFill>
                  <a:srgbClr val="EB402C"/>
                </a:solidFill>
              </a:rPr>
              <a:t>no outro dia</a:t>
            </a:r>
            <a:r>
              <a:rPr lang="pt-BR" sz="16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8210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D028E34-0073-EF40-8076-E42A74F7C6FC}"/>
              </a:ext>
            </a:extLst>
          </p:cNvPr>
          <p:cNvSpPr txBox="1"/>
          <p:nvPr/>
        </p:nvSpPr>
        <p:spPr>
          <a:xfrm>
            <a:off x="332508" y="290946"/>
            <a:ext cx="51667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b="1" dirty="0"/>
              <a:t>Período composto por subordinação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7CE5D642-2182-094A-AF49-FEA771D576FA}"/>
              </a:ext>
            </a:extLst>
          </p:cNvPr>
          <p:cNvSpPr txBox="1"/>
          <p:nvPr/>
        </p:nvSpPr>
        <p:spPr>
          <a:xfrm>
            <a:off x="515442" y="721833"/>
            <a:ext cx="78563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Orações que tem relações sintáticas entre si, que são sintaticamente dependentes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5F854FF2-E7D9-834C-B5AF-64AECADAEC43}"/>
              </a:ext>
            </a:extLst>
          </p:cNvPr>
          <p:cNvSpPr txBox="1"/>
          <p:nvPr/>
        </p:nvSpPr>
        <p:spPr>
          <a:xfrm>
            <a:off x="332508" y="1429719"/>
            <a:ext cx="994711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Nesses períodos, há uma </a:t>
            </a:r>
            <a:r>
              <a:rPr lang="pt-BR" dirty="0">
                <a:solidFill>
                  <a:srgbClr val="EB402C"/>
                </a:solidFill>
              </a:rPr>
              <a:t>oração principal</a:t>
            </a:r>
            <a:r>
              <a:rPr lang="pt-BR" dirty="0"/>
              <a:t> e uma </a:t>
            </a:r>
            <a:r>
              <a:rPr lang="pt-BR" dirty="0">
                <a:solidFill>
                  <a:srgbClr val="EB402C"/>
                </a:solidFill>
              </a:rPr>
              <a:t>subordinada</a:t>
            </a:r>
            <a:r>
              <a:rPr lang="pt-BR" dirty="0"/>
              <a:t>.</a:t>
            </a:r>
          </a:p>
          <a:p>
            <a:r>
              <a:rPr lang="pt-BR" dirty="0"/>
              <a:t>A oração principal está sempre </a:t>
            </a:r>
            <a:r>
              <a:rPr lang="pt-BR" dirty="0">
                <a:solidFill>
                  <a:srgbClr val="EB402C"/>
                </a:solidFill>
              </a:rPr>
              <a:t>incompleta</a:t>
            </a:r>
            <a:r>
              <a:rPr lang="pt-BR" dirty="0"/>
              <a:t> (há a falta de alguma </a:t>
            </a:r>
            <a:r>
              <a:rPr lang="pt-BR" i="1" dirty="0"/>
              <a:t>função sintática</a:t>
            </a:r>
            <a:r>
              <a:rPr lang="pt-BR" dirty="0"/>
              <a:t>), e só poderá ser considerada completa com as orações subordinadas, que desempenha a </a:t>
            </a:r>
            <a:r>
              <a:rPr lang="pt-BR" dirty="0">
                <a:solidFill>
                  <a:srgbClr val="EB402C"/>
                </a:solidFill>
              </a:rPr>
              <a:t>função</a:t>
            </a:r>
            <a:r>
              <a:rPr lang="pt-BR" dirty="0"/>
              <a:t> </a:t>
            </a:r>
            <a:r>
              <a:rPr lang="pt-BR" dirty="0">
                <a:solidFill>
                  <a:srgbClr val="EB402C"/>
                </a:solidFill>
              </a:rPr>
              <a:t>que</a:t>
            </a:r>
            <a:r>
              <a:rPr lang="pt-BR" dirty="0"/>
              <a:t> </a:t>
            </a:r>
            <a:r>
              <a:rPr lang="pt-BR" dirty="0">
                <a:solidFill>
                  <a:srgbClr val="EB402C"/>
                </a:solidFill>
              </a:rPr>
              <a:t>falta</a:t>
            </a:r>
            <a:r>
              <a:rPr lang="pt-BR" dirty="0"/>
              <a:t> (adjetivo, substantivo, adverbio, etc...).</a:t>
            </a:r>
          </a:p>
          <a:p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Oração principal: </a:t>
            </a:r>
            <a:r>
              <a:rPr lang="pt-BR" dirty="0">
                <a:solidFill>
                  <a:srgbClr val="EB402C"/>
                </a:solidFill>
              </a:rPr>
              <a:t>não</a:t>
            </a:r>
            <a:r>
              <a:rPr lang="pt-BR" dirty="0"/>
              <a:t> tem conjunção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Oração subordinada: é </a:t>
            </a:r>
            <a:r>
              <a:rPr lang="pt-BR" dirty="0">
                <a:solidFill>
                  <a:srgbClr val="EB402C"/>
                </a:solidFill>
              </a:rPr>
              <a:t>iniciada</a:t>
            </a:r>
            <a:r>
              <a:rPr lang="pt-BR" dirty="0"/>
              <a:t> pela conjunção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FE5542F-180A-6F42-9C52-B6EDE35E1933}"/>
              </a:ext>
            </a:extLst>
          </p:cNvPr>
          <p:cNvSpPr txBox="1"/>
          <p:nvPr/>
        </p:nvSpPr>
        <p:spPr>
          <a:xfrm>
            <a:off x="332508" y="3878629"/>
            <a:ext cx="3774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“</a:t>
            </a:r>
            <a:r>
              <a:rPr lang="pt-BR" u="sng" dirty="0"/>
              <a:t>Ele admitiu</a:t>
            </a:r>
            <a:r>
              <a:rPr lang="pt-BR" dirty="0"/>
              <a:t>     </a:t>
            </a:r>
            <a:r>
              <a:rPr lang="pt-BR" u="sng" dirty="0"/>
              <a:t>que foi derrotado</a:t>
            </a:r>
            <a:r>
              <a:rPr lang="pt-BR" dirty="0"/>
              <a:t>”</a:t>
            </a:r>
          </a:p>
        </p:txBody>
      </p:sp>
      <p:cxnSp>
        <p:nvCxnSpPr>
          <p:cNvPr id="10" name="Conector de Seta Reta 9">
            <a:extLst>
              <a:ext uri="{FF2B5EF4-FFF2-40B4-BE49-F238E27FC236}">
                <a16:creationId xmlns:a16="http://schemas.microsoft.com/office/drawing/2014/main" id="{CAFB1820-1D9F-8C41-B590-CED828138DFE}"/>
              </a:ext>
            </a:extLst>
          </p:cNvPr>
          <p:cNvCxnSpPr/>
          <p:nvPr/>
        </p:nvCxnSpPr>
        <p:spPr>
          <a:xfrm>
            <a:off x="1103773" y="4247961"/>
            <a:ext cx="0" cy="3080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E9663042-7CA2-BC4D-B70B-358571E835C6}"/>
              </a:ext>
            </a:extLst>
          </p:cNvPr>
          <p:cNvSpPr txBox="1"/>
          <p:nvPr/>
        </p:nvSpPr>
        <p:spPr>
          <a:xfrm>
            <a:off x="364243" y="4504337"/>
            <a:ext cx="147905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300" dirty="0"/>
              <a:t>Oração principal</a:t>
            </a:r>
          </a:p>
        </p:txBody>
      </p:sp>
      <p:cxnSp>
        <p:nvCxnSpPr>
          <p:cNvPr id="13" name="Conector de Seta Reta 12">
            <a:extLst>
              <a:ext uri="{FF2B5EF4-FFF2-40B4-BE49-F238E27FC236}">
                <a16:creationId xmlns:a16="http://schemas.microsoft.com/office/drawing/2014/main" id="{E41D2A5C-20EA-5D4E-870C-B1A67E5A8372}"/>
              </a:ext>
            </a:extLst>
          </p:cNvPr>
          <p:cNvCxnSpPr/>
          <p:nvPr/>
        </p:nvCxnSpPr>
        <p:spPr>
          <a:xfrm>
            <a:off x="2915907" y="4247961"/>
            <a:ext cx="0" cy="3080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9A93DCCC-ECCD-484F-B6B0-F87A9286B451}"/>
              </a:ext>
            </a:extLst>
          </p:cNvPr>
          <p:cNvSpPr txBox="1"/>
          <p:nvPr/>
        </p:nvSpPr>
        <p:spPr>
          <a:xfrm>
            <a:off x="2041116" y="4504337"/>
            <a:ext cx="174958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300" dirty="0"/>
              <a:t>Oração subordinada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AAA23CD0-0C90-D248-B63A-256AD1928428}"/>
              </a:ext>
            </a:extLst>
          </p:cNvPr>
          <p:cNvSpPr txBox="1"/>
          <p:nvPr/>
        </p:nvSpPr>
        <p:spPr>
          <a:xfrm>
            <a:off x="332508" y="5214311"/>
            <a:ext cx="40790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Essas </a:t>
            </a:r>
            <a:r>
              <a:rPr lang="pt-BR" dirty="0">
                <a:solidFill>
                  <a:srgbClr val="EB402C"/>
                </a:solidFill>
              </a:rPr>
              <a:t>funções</a:t>
            </a:r>
            <a:r>
              <a:rPr lang="pt-BR" dirty="0"/>
              <a:t> foram então divididas: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Substantiva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Adjetiva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Adverbial</a:t>
            </a:r>
          </a:p>
        </p:txBody>
      </p:sp>
      <p:sp>
        <p:nvSpPr>
          <p:cNvPr id="17" name="Canto Dobrado 16">
            <a:extLst>
              <a:ext uri="{FF2B5EF4-FFF2-40B4-BE49-F238E27FC236}">
                <a16:creationId xmlns:a16="http://schemas.microsoft.com/office/drawing/2014/main" id="{3DA0AC6B-47D9-0A4D-85AB-3E38250EA95E}"/>
              </a:ext>
            </a:extLst>
          </p:cNvPr>
          <p:cNvSpPr/>
          <p:nvPr/>
        </p:nvSpPr>
        <p:spPr>
          <a:xfrm>
            <a:off x="9088787" y="5030705"/>
            <a:ext cx="2797993" cy="1567542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Conjunção integrante: responsáveis por ligar a oração principal à subordinada</a:t>
            </a:r>
          </a:p>
        </p:txBody>
      </p:sp>
    </p:spTree>
    <p:extLst>
      <p:ext uri="{BB962C8B-B14F-4D97-AF65-F5344CB8AC3E}">
        <p14:creationId xmlns:p14="http://schemas.microsoft.com/office/powerpoint/2010/main" val="4100999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D028E34-0073-EF40-8076-E42A74F7C6FC}"/>
              </a:ext>
            </a:extLst>
          </p:cNvPr>
          <p:cNvSpPr txBox="1"/>
          <p:nvPr/>
        </p:nvSpPr>
        <p:spPr>
          <a:xfrm>
            <a:off x="332508" y="290946"/>
            <a:ext cx="330250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b="1" dirty="0"/>
              <a:t>Orações subordinadas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FB61FAB-FEBC-D84D-861F-6B1E568E25D9}"/>
              </a:ext>
            </a:extLst>
          </p:cNvPr>
          <p:cNvSpPr txBox="1"/>
          <p:nvPr/>
        </p:nvSpPr>
        <p:spPr>
          <a:xfrm>
            <a:off x="515442" y="1491274"/>
            <a:ext cx="1614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rgbClr val="EB402C"/>
                </a:solidFill>
              </a:rPr>
              <a:t>Substantivas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9F8D15E-9AFA-3445-81F4-BCEFFEBB26EA}"/>
              </a:ext>
            </a:extLst>
          </p:cNvPr>
          <p:cNvSpPr txBox="1"/>
          <p:nvPr/>
        </p:nvSpPr>
        <p:spPr>
          <a:xfrm>
            <a:off x="515443" y="1860606"/>
            <a:ext cx="39404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Orações que </a:t>
            </a:r>
            <a:r>
              <a:rPr lang="pt-BR" sz="1600" dirty="0">
                <a:solidFill>
                  <a:srgbClr val="EB402C"/>
                </a:solidFill>
              </a:rPr>
              <a:t>equivalem um substantivo</a:t>
            </a:r>
            <a:r>
              <a:rPr lang="pt-BR" sz="1600" dirty="0"/>
              <a:t>; podem exercer função 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dirty="0"/>
              <a:t>sujeito;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dirty="0"/>
              <a:t>objeto direto;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dirty="0"/>
              <a:t>objeto indireto;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dirty="0"/>
              <a:t>predicativo do sujeito;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dirty="0"/>
              <a:t>complemento nominal;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dirty="0"/>
              <a:t>aposto.</a:t>
            </a:r>
          </a:p>
          <a:p>
            <a:endParaRPr lang="pt-BR" sz="1600" dirty="0"/>
          </a:p>
          <a:p>
            <a:r>
              <a:rPr lang="pt-BR" sz="1600" dirty="0"/>
              <a:t>Conjunções integrantes: </a:t>
            </a:r>
            <a:r>
              <a:rPr lang="pt-BR" sz="1600" b="1" dirty="0">
                <a:solidFill>
                  <a:srgbClr val="EB402C"/>
                </a:solidFill>
              </a:rPr>
              <a:t>QUE</a:t>
            </a:r>
            <a:r>
              <a:rPr lang="pt-BR" sz="1600" dirty="0"/>
              <a:t> e </a:t>
            </a:r>
            <a:r>
              <a:rPr lang="pt-BR" sz="1600" b="1" dirty="0">
                <a:solidFill>
                  <a:srgbClr val="EB402C"/>
                </a:solidFill>
              </a:rPr>
              <a:t>SE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B77FEB0-8295-3C49-90D4-374D92EC128D}"/>
              </a:ext>
            </a:extLst>
          </p:cNvPr>
          <p:cNvSpPr txBox="1"/>
          <p:nvPr/>
        </p:nvSpPr>
        <p:spPr>
          <a:xfrm>
            <a:off x="515442" y="721833"/>
            <a:ext cx="78563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Orações que tem relações sintáticas entre si, que são sintaticamente dependentes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2252395C-A054-C943-A348-43E695C97B71}"/>
              </a:ext>
            </a:extLst>
          </p:cNvPr>
          <p:cNvSpPr txBox="1"/>
          <p:nvPr/>
        </p:nvSpPr>
        <p:spPr>
          <a:xfrm>
            <a:off x="5619667" y="1491274"/>
            <a:ext cx="635427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AutoNum type="romanUcPeriod"/>
            </a:pPr>
            <a:r>
              <a:rPr lang="pt-BR" sz="1600" u="sng" dirty="0"/>
              <a:t>Sujeito </a:t>
            </a:r>
          </a:p>
          <a:p>
            <a:r>
              <a:rPr lang="pt-BR" sz="1600" dirty="0"/>
              <a:t>É possível identifica-lo pois na primeira oração </a:t>
            </a:r>
            <a:r>
              <a:rPr lang="pt-BR" sz="1600" i="1" dirty="0"/>
              <a:t>(a oração principal)</a:t>
            </a:r>
            <a:r>
              <a:rPr lang="pt-BR" sz="1600" dirty="0"/>
              <a:t> não há um sujeito.</a:t>
            </a:r>
          </a:p>
          <a:p>
            <a:r>
              <a:rPr lang="pt-BR" sz="1600" dirty="0"/>
              <a:t>“</a:t>
            </a:r>
            <a:r>
              <a:rPr lang="pt-BR" sz="1600" u="sng" dirty="0"/>
              <a:t>É óbvio</a:t>
            </a:r>
            <a:r>
              <a:rPr lang="pt-BR" sz="1600" dirty="0"/>
              <a:t>    </a:t>
            </a:r>
            <a:r>
              <a:rPr lang="pt-BR" sz="1600" u="sng" dirty="0">
                <a:solidFill>
                  <a:srgbClr val="EB402C"/>
                </a:solidFill>
              </a:rPr>
              <a:t>que</a:t>
            </a:r>
            <a:r>
              <a:rPr lang="pt-BR" sz="1600" u="sng" dirty="0"/>
              <a:t> eu gosto de sorvete</a:t>
            </a:r>
            <a:r>
              <a:rPr lang="pt-BR" sz="1600" dirty="0"/>
              <a:t>”</a:t>
            </a:r>
          </a:p>
        </p:txBody>
      </p:sp>
      <p:cxnSp>
        <p:nvCxnSpPr>
          <p:cNvPr id="9" name="Conector de Seta Reta 8">
            <a:extLst>
              <a:ext uri="{FF2B5EF4-FFF2-40B4-BE49-F238E27FC236}">
                <a16:creationId xmlns:a16="http://schemas.microsoft.com/office/drawing/2014/main" id="{9B8A5F06-6E92-574D-8F45-F66EBA8A0D98}"/>
              </a:ext>
            </a:extLst>
          </p:cNvPr>
          <p:cNvCxnSpPr>
            <a:cxnSpLocks/>
          </p:cNvCxnSpPr>
          <p:nvPr/>
        </p:nvCxnSpPr>
        <p:spPr>
          <a:xfrm>
            <a:off x="6166009" y="2568492"/>
            <a:ext cx="1" cy="515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>
            <a:extLst>
              <a:ext uri="{FF2B5EF4-FFF2-40B4-BE49-F238E27FC236}">
                <a16:creationId xmlns:a16="http://schemas.microsoft.com/office/drawing/2014/main" id="{4D9802B0-D840-CB4F-BD37-E792247A6627}"/>
              </a:ext>
            </a:extLst>
          </p:cNvPr>
          <p:cNvSpPr txBox="1"/>
          <p:nvPr/>
        </p:nvSpPr>
        <p:spPr>
          <a:xfrm>
            <a:off x="5426480" y="3041517"/>
            <a:ext cx="147905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300" dirty="0"/>
              <a:t>Oração principal</a:t>
            </a:r>
          </a:p>
          <a:p>
            <a:pPr algn="ctr"/>
            <a:r>
              <a:rPr lang="pt-BR" sz="1300" i="1" dirty="0"/>
              <a:t>O que é óbvio?</a:t>
            </a:r>
          </a:p>
        </p:txBody>
      </p:sp>
      <p:cxnSp>
        <p:nvCxnSpPr>
          <p:cNvPr id="12" name="Conector de Seta Reta 11">
            <a:extLst>
              <a:ext uri="{FF2B5EF4-FFF2-40B4-BE49-F238E27FC236}">
                <a16:creationId xmlns:a16="http://schemas.microsoft.com/office/drawing/2014/main" id="{6A7FF2B4-1124-D541-92A1-E1EA626F32F8}"/>
              </a:ext>
            </a:extLst>
          </p:cNvPr>
          <p:cNvCxnSpPr>
            <a:cxnSpLocks/>
          </p:cNvCxnSpPr>
          <p:nvPr/>
        </p:nvCxnSpPr>
        <p:spPr>
          <a:xfrm>
            <a:off x="7876132" y="2568492"/>
            <a:ext cx="453360" cy="515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FA1ADE0C-6CE5-CA46-B45D-A4590CD6EB83}"/>
              </a:ext>
            </a:extLst>
          </p:cNvPr>
          <p:cNvSpPr txBox="1"/>
          <p:nvPr/>
        </p:nvSpPr>
        <p:spPr>
          <a:xfrm>
            <a:off x="7152405" y="3041516"/>
            <a:ext cx="344453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300" dirty="0"/>
              <a:t>Oração subordinada substantiva de sujeito</a:t>
            </a:r>
          </a:p>
          <a:p>
            <a:pPr algn="ctr"/>
            <a:r>
              <a:rPr lang="pt-BR" sz="1300" i="1" dirty="0"/>
              <a:t>Que eu gosto de sorvete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60E2C524-AAF6-644B-98E0-083FBDD30577}"/>
              </a:ext>
            </a:extLst>
          </p:cNvPr>
          <p:cNvSpPr txBox="1"/>
          <p:nvPr/>
        </p:nvSpPr>
        <p:spPr>
          <a:xfrm>
            <a:off x="5609414" y="3987488"/>
            <a:ext cx="49110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II. </a:t>
            </a:r>
            <a:r>
              <a:rPr lang="pt-BR" sz="1600" u="sng" dirty="0"/>
              <a:t>Objeto direto</a:t>
            </a:r>
          </a:p>
          <a:p>
            <a:r>
              <a:rPr lang="pt-BR" sz="1600" dirty="0"/>
              <a:t>Há um sujeito na primeira oração, mas o sentido do verbo não está completo </a:t>
            </a:r>
            <a:r>
              <a:rPr lang="pt-BR" sz="1600" i="1" dirty="0"/>
              <a:t>(sem preposição)</a:t>
            </a:r>
          </a:p>
          <a:p>
            <a:r>
              <a:rPr lang="pt-BR" sz="1600" dirty="0"/>
              <a:t>“</a:t>
            </a:r>
            <a:r>
              <a:rPr lang="pt-BR" sz="1600" u="sng" dirty="0"/>
              <a:t>Todos sabem</a:t>
            </a:r>
            <a:r>
              <a:rPr lang="pt-BR" sz="1600" dirty="0"/>
              <a:t>     </a:t>
            </a:r>
            <a:r>
              <a:rPr lang="pt-BR" sz="1600" u="sng" dirty="0">
                <a:solidFill>
                  <a:srgbClr val="EB402C"/>
                </a:solidFill>
              </a:rPr>
              <a:t>que</a:t>
            </a:r>
            <a:r>
              <a:rPr lang="pt-BR" sz="1600" u="sng" dirty="0"/>
              <a:t> eu gosto de sorvete</a:t>
            </a:r>
          </a:p>
        </p:txBody>
      </p:sp>
      <p:cxnSp>
        <p:nvCxnSpPr>
          <p:cNvPr id="17" name="Conector de Seta Reta 16">
            <a:extLst>
              <a:ext uri="{FF2B5EF4-FFF2-40B4-BE49-F238E27FC236}">
                <a16:creationId xmlns:a16="http://schemas.microsoft.com/office/drawing/2014/main" id="{10C9EB89-AD5E-C447-A6D2-EB1728C26B50}"/>
              </a:ext>
            </a:extLst>
          </p:cNvPr>
          <p:cNvCxnSpPr/>
          <p:nvPr/>
        </p:nvCxnSpPr>
        <p:spPr>
          <a:xfrm>
            <a:off x="6442943" y="5064706"/>
            <a:ext cx="0" cy="3406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0A500238-8362-4F4D-BA45-4CF8A8C99E2B}"/>
              </a:ext>
            </a:extLst>
          </p:cNvPr>
          <p:cNvSpPr txBox="1"/>
          <p:nvPr/>
        </p:nvSpPr>
        <p:spPr>
          <a:xfrm>
            <a:off x="5413240" y="5405369"/>
            <a:ext cx="205941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300" dirty="0"/>
              <a:t>Oração principal</a:t>
            </a:r>
          </a:p>
          <a:p>
            <a:pPr algn="ctr"/>
            <a:r>
              <a:rPr lang="pt-BR" sz="1300" i="1" dirty="0"/>
              <a:t>Quem sabe, sabe de algo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E5BB6F2C-B36F-9440-8ABB-749FD6A59BBB}"/>
              </a:ext>
            </a:extLst>
          </p:cNvPr>
          <p:cNvSpPr txBox="1"/>
          <p:nvPr/>
        </p:nvSpPr>
        <p:spPr>
          <a:xfrm>
            <a:off x="7478997" y="5274272"/>
            <a:ext cx="2552749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dirty="0"/>
              <a:t>Oração subordinada substantiva de objeto direto</a:t>
            </a:r>
          </a:p>
          <a:p>
            <a:pPr algn="ctr"/>
            <a:r>
              <a:rPr lang="pt-BR" sz="1300" i="1" dirty="0"/>
              <a:t>Que eu gosto de sorvete</a:t>
            </a:r>
          </a:p>
        </p:txBody>
      </p:sp>
      <p:cxnSp>
        <p:nvCxnSpPr>
          <p:cNvPr id="23" name="Conector de Seta Reta 22">
            <a:extLst>
              <a:ext uri="{FF2B5EF4-FFF2-40B4-BE49-F238E27FC236}">
                <a16:creationId xmlns:a16="http://schemas.microsoft.com/office/drawing/2014/main" id="{ADAFCB6D-BEF2-A545-8521-6825E07FBCD7}"/>
              </a:ext>
            </a:extLst>
          </p:cNvPr>
          <p:cNvCxnSpPr>
            <a:cxnSpLocks/>
            <a:endCxn id="21" idx="0"/>
          </p:cNvCxnSpPr>
          <p:nvPr/>
        </p:nvCxnSpPr>
        <p:spPr>
          <a:xfrm>
            <a:off x="8503094" y="5064706"/>
            <a:ext cx="252278" cy="2095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2506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D028E34-0073-EF40-8076-E42A74F7C6FC}"/>
              </a:ext>
            </a:extLst>
          </p:cNvPr>
          <p:cNvSpPr txBox="1"/>
          <p:nvPr/>
        </p:nvSpPr>
        <p:spPr>
          <a:xfrm>
            <a:off x="332508" y="290946"/>
            <a:ext cx="330250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b="1" dirty="0"/>
              <a:t>Orações subordinadas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B77FEB0-8295-3C49-90D4-374D92EC128D}"/>
              </a:ext>
            </a:extLst>
          </p:cNvPr>
          <p:cNvSpPr txBox="1"/>
          <p:nvPr/>
        </p:nvSpPr>
        <p:spPr>
          <a:xfrm>
            <a:off x="515442" y="721833"/>
            <a:ext cx="78563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Orações que tem relações sintáticas entre si, que são sintaticamente dependentes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7738B2DF-0709-FD4C-8F41-88A55DA57A9F}"/>
              </a:ext>
            </a:extLst>
          </p:cNvPr>
          <p:cNvSpPr txBox="1"/>
          <p:nvPr/>
        </p:nvSpPr>
        <p:spPr>
          <a:xfrm>
            <a:off x="332508" y="1281740"/>
            <a:ext cx="562003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AutoNum type="romanUcPeriod" startAt="3"/>
            </a:pPr>
            <a:r>
              <a:rPr lang="pt-BR" sz="1600" u="sng" dirty="0"/>
              <a:t>Objeto indireto</a:t>
            </a:r>
          </a:p>
          <a:p>
            <a:r>
              <a:rPr lang="pt-BR" sz="1600" dirty="0"/>
              <a:t>Há um sujeito na primeira oração, mas o sentido do verbo não está completo </a:t>
            </a:r>
            <a:r>
              <a:rPr lang="pt-BR" sz="1600" i="1" dirty="0"/>
              <a:t>(com preposição)</a:t>
            </a:r>
          </a:p>
          <a:p>
            <a:r>
              <a:rPr lang="pt-BR" sz="1600" dirty="0"/>
              <a:t>“</a:t>
            </a:r>
            <a:r>
              <a:rPr lang="pt-BR" sz="1600" u="sng" dirty="0"/>
              <a:t>Eu acredito</a:t>
            </a:r>
            <a:r>
              <a:rPr lang="pt-BR" sz="1600" dirty="0"/>
              <a:t>      </a:t>
            </a:r>
            <a:r>
              <a:rPr lang="pt-BR" sz="1600" u="sng" dirty="0">
                <a:highlight>
                  <a:srgbClr val="FFFF00"/>
                </a:highlight>
              </a:rPr>
              <a:t>em</a:t>
            </a:r>
            <a:r>
              <a:rPr lang="pt-BR" sz="1600" u="sng" dirty="0"/>
              <a:t> </a:t>
            </a:r>
            <a:r>
              <a:rPr lang="pt-BR" sz="1600" u="sng" dirty="0">
                <a:solidFill>
                  <a:srgbClr val="EB402C"/>
                </a:solidFill>
              </a:rPr>
              <a:t>que</a:t>
            </a:r>
            <a:r>
              <a:rPr lang="pt-BR" sz="1600" u="sng" dirty="0"/>
              <a:t> existe um deus</a:t>
            </a:r>
            <a:r>
              <a:rPr lang="pt-BR" sz="1600" dirty="0"/>
              <a:t>”</a:t>
            </a:r>
          </a:p>
        </p:txBody>
      </p:sp>
      <p:cxnSp>
        <p:nvCxnSpPr>
          <p:cNvPr id="18" name="Conector de Seta Reta 17">
            <a:extLst>
              <a:ext uri="{FF2B5EF4-FFF2-40B4-BE49-F238E27FC236}">
                <a16:creationId xmlns:a16="http://schemas.microsoft.com/office/drawing/2014/main" id="{A0421021-4BCD-E342-8EFB-48FEE3E157BE}"/>
              </a:ext>
            </a:extLst>
          </p:cNvPr>
          <p:cNvCxnSpPr>
            <a:cxnSpLocks/>
            <a:endCxn id="19" idx="0"/>
          </p:cNvCxnSpPr>
          <p:nvPr/>
        </p:nvCxnSpPr>
        <p:spPr>
          <a:xfrm>
            <a:off x="1157288" y="2358958"/>
            <a:ext cx="0" cy="3847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38052B56-111D-1043-9B05-779EE34F6370}"/>
              </a:ext>
            </a:extLst>
          </p:cNvPr>
          <p:cNvSpPr txBox="1"/>
          <p:nvPr/>
        </p:nvSpPr>
        <p:spPr>
          <a:xfrm>
            <a:off x="110628" y="2743679"/>
            <a:ext cx="2093319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dirty="0"/>
              <a:t>Oração principal</a:t>
            </a:r>
          </a:p>
          <a:p>
            <a:pPr algn="ctr"/>
            <a:r>
              <a:rPr lang="pt-BR" sz="1300" i="1" dirty="0"/>
              <a:t>Quem acredita, acredita em algo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51270728-F246-444E-A609-7E35D7B28131}"/>
              </a:ext>
            </a:extLst>
          </p:cNvPr>
          <p:cNvSpPr txBox="1"/>
          <p:nvPr/>
        </p:nvSpPr>
        <p:spPr>
          <a:xfrm>
            <a:off x="2318755" y="2743679"/>
            <a:ext cx="212487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dirty="0"/>
              <a:t>Oração subordinada substantiva de objeto indireto</a:t>
            </a:r>
          </a:p>
          <a:p>
            <a:pPr algn="ctr"/>
            <a:r>
              <a:rPr lang="pt-BR" sz="1300" i="1" dirty="0"/>
              <a:t>Em um deus</a:t>
            </a:r>
          </a:p>
        </p:txBody>
      </p:sp>
      <p:cxnSp>
        <p:nvCxnSpPr>
          <p:cNvPr id="24" name="Conector de Seta Reta 23">
            <a:extLst>
              <a:ext uri="{FF2B5EF4-FFF2-40B4-BE49-F238E27FC236}">
                <a16:creationId xmlns:a16="http://schemas.microsoft.com/office/drawing/2014/main" id="{9DE31FEF-5DD1-3C4D-B788-8942344CD289}"/>
              </a:ext>
            </a:extLst>
          </p:cNvPr>
          <p:cNvCxnSpPr>
            <a:cxnSpLocks/>
            <a:stCxn id="16" idx="2"/>
            <a:endCxn id="22" idx="0"/>
          </p:cNvCxnSpPr>
          <p:nvPr/>
        </p:nvCxnSpPr>
        <p:spPr>
          <a:xfrm>
            <a:off x="3142527" y="2358958"/>
            <a:ext cx="238667" cy="3847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463C7C78-3D8E-A645-87D6-F01237B12008}"/>
              </a:ext>
            </a:extLst>
          </p:cNvPr>
          <p:cNvSpPr txBox="1"/>
          <p:nvPr/>
        </p:nvSpPr>
        <p:spPr>
          <a:xfrm>
            <a:off x="332508" y="4020952"/>
            <a:ext cx="60134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IV. </a:t>
            </a:r>
            <a:r>
              <a:rPr lang="pt-BR" sz="1600" u="sng" dirty="0"/>
              <a:t>Complemento nominal</a:t>
            </a:r>
          </a:p>
          <a:p>
            <a:r>
              <a:rPr lang="pt-BR" sz="1600" dirty="0"/>
              <a:t>A primeira oração tem um sujeito e a segunda oração complemente um substantivo (abstrato), não o verbo </a:t>
            </a:r>
            <a:r>
              <a:rPr lang="pt-BR" sz="1600" i="1" dirty="0"/>
              <a:t>(sempre tem preposição)</a:t>
            </a:r>
            <a:endParaRPr lang="pt-BR" sz="1600" dirty="0"/>
          </a:p>
          <a:p>
            <a:r>
              <a:rPr lang="pt-BR" sz="1600" dirty="0"/>
              <a:t>“</a:t>
            </a:r>
            <a:r>
              <a:rPr lang="pt-BR" sz="1600" u="sng" dirty="0"/>
              <a:t>Eu tenho </a:t>
            </a:r>
            <a:r>
              <a:rPr lang="pt-BR" sz="1600" u="sng" dirty="0">
                <a:solidFill>
                  <a:srgbClr val="EB402C"/>
                </a:solidFill>
              </a:rPr>
              <a:t>certeza</a:t>
            </a:r>
            <a:r>
              <a:rPr lang="pt-BR" sz="1600" dirty="0"/>
              <a:t>       </a:t>
            </a:r>
            <a:r>
              <a:rPr lang="pt-BR" sz="1600" u="sng" dirty="0">
                <a:highlight>
                  <a:srgbClr val="FFFF00"/>
                </a:highlight>
              </a:rPr>
              <a:t>de</a:t>
            </a:r>
            <a:r>
              <a:rPr lang="pt-BR" sz="1600" u="sng" dirty="0"/>
              <a:t> </a:t>
            </a:r>
            <a:r>
              <a:rPr lang="pt-BR" sz="1600" u="sng" dirty="0">
                <a:solidFill>
                  <a:srgbClr val="EB402C"/>
                </a:solidFill>
              </a:rPr>
              <a:t>que</a:t>
            </a:r>
            <a:r>
              <a:rPr lang="pt-BR" sz="1600" u="sng" dirty="0"/>
              <a:t> gosto de sorvete</a:t>
            </a:r>
            <a:r>
              <a:rPr lang="pt-BR" sz="1600" dirty="0"/>
              <a:t>”</a:t>
            </a:r>
          </a:p>
        </p:txBody>
      </p:sp>
      <p:cxnSp>
        <p:nvCxnSpPr>
          <p:cNvPr id="25" name="Conector de Seta Reta 24">
            <a:extLst>
              <a:ext uri="{FF2B5EF4-FFF2-40B4-BE49-F238E27FC236}">
                <a16:creationId xmlns:a16="http://schemas.microsoft.com/office/drawing/2014/main" id="{C0BB52D0-4268-EE44-9D88-21DD509B5596}"/>
              </a:ext>
            </a:extLst>
          </p:cNvPr>
          <p:cNvCxnSpPr>
            <a:cxnSpLocks/>
            <a:endCxn id="26" idx="0"/>
          </p:cNvCxnSpPr>
          <p:nvPr/>
        </p:nvCxnSpPr>
        <p:spPr>
          <a:xfrm>
            <a:off x="1472115" y="5344391"/>
            <a:ext cx="0" cy="3847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757648A3-E18F-C548-8B8E-125254622D45}"/>
              </a:ext>
            </a:extLst>
          </p:cNvPr>
          <p:cNvSpPr txBox="1"/>
          <p:nvPr/>
        </p:nvSpPr>
        <p:spPr>
          <a:xfrm>
            <a:off x="425455" y="5729112"/>
            <a:ext cx="2093319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dirty="0"/>
              <a:t>Oração principal</a:t>
            </a:r>
          </a:p>
          <a:p>
            <a:pPr algn="ctr"/>
            <a:r>
              <a:rPr lang="pt-BR" sz="1300" i="1" dirty="0"/>
              <a:t>Quem tem certeza, tem certeza de algo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20B0E73F-4363-2944-997F-EF298B5796E3}"/>
              </a:ext>
            </a:extLst>
          </p:cNvPr>
          <p:cNvSpPr txBox="1"/>
          <p:nvPr/>
        </p:nvSpPr>
        <p:spPr>
          <a:xfrm>
            <a:off x="2441077" y="5672995"/>
            <a:ext cx="255804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dirty="0"/>
              <a:t>Oração subordinada substantiva de complemento nominal</a:t>
            </a:r>
          </a:p>
          <a:p>
            <a:pPr algn="ctr"/>
            <a:r>
              <a:rPr lang="pt-BR" sz="1300" i="1" dirty="0"/>
              <a:t>De que eu gosto de sorvete</a:t>
            </a:r>
          </a:p>
        </p:txBody>
      </p:sp>
      <p:cxnSp>
        <p:nvCxnSpPr>
          <p:cNvPr id="28" name="Conector de Seta Reta 27">
            <a:extLst>
              <a:ext uri="{FF2B5EF4-FFF2-40B4-BE49-F238E27FC236}">
                <a16:creationId xmlns:a16="http://schemas.microsoft.com/office/drawing/2014/main" id="{46E5569F-D24F-0644-8940-3FE4E2B86FB0}"/>
              </a:ext>
            </a:extLst>
          </p:cNvPr>
          <p:cNvCxnSpPr>
            <a:cxnSpLocks/>
            <a:stCxn id="13" idx="2"/>
            <a:endCxn id="27" idx="0"/>
          </p:cNvCxnSpPr>
          <p:nvPr/>
        </p:nvCxnSpPr>
        <p:spPr>
          <a:xfrm>
            <a:off x="3339222" y="5344391"/>
            <a:ext cx="380877" cy="3286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A112CE4C-CF4B-3448-A67A-A60D2F271384}"/>
              </a:ext>
            </a:extLst>
          </p:cNvPr>
          <p:cNvSpPr txBox="1"/>
          <p:nvPr/>
        </p:nvSpPr>
        <p:spPr>
          <a:xfrm>
            <a:off x="7273159" y="1349277"/>
            <a:ext cx="40706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V. </a:t>
            </a:r>
            <a:r>
              <a:rPr lang="pt-BR" sz="1600" u="sng" dirty="0"/>
              <a:t>Predicativo do sujeito</a:t>
            </a:r>
          </a:p>
          <a:p>
            <a:r>
              <a:rPr lang="pt-BR" sz="1600" dirty="0"/>
              <a:t>Após de um verbo de ligação</a:t>
            </a:r>
          </a:p>
          <a:p>
            <a:r>
              <a:rPr lang="pt-BR" sz="1600" dirty="0"/>
              <a:t>“</a:t>
            </a:r>
            <a:r>
              <a:rPr lang="pt-BR" sz="1600" u="sng" dirty="0"/>
              <a:t>A questão</a:t>
            </a:r>
            <a:r>
              <a:rPr lang="pt-BR" sz="1600" dirty="0"/>
              <a:t>      </a:t>
            </a:r>
            <a:r>
              <a:rPr lang="pt-BR" sz="1600" u="sng" dirty="0">
                <a:highlight>
                  <a:srgbClr val="FFFF00"/>
                </a:highlight>
              </a:rPr>
              <a:t>é</a:t>
            </a:r>
            <a:r>
              <a:rPr lang="pt-BR" sz="1600" u="sng" dirty="0"/>
              <a:t> </a:t>
            </a:r>
            <a:r>
              <a:rPr lang="pt-BR" sz="1600" u="sng" dirty="0">
                <a:solidFill>
                  <a:srgbClr val="EB402C"/>
                </a:solidFill>
              </a:rPr>
              <a:t>que</a:t>
            </a:r>
            <a:r>
              <a:rPr lang="pt-BR" sz="1600" u="sng" dirty="0"/>
              <a:t> eu gosto de sorvete</a:t>
            </a:r>
            <a:r>
              <a:rPr lang="pt-BR" sz="1600" dirty="0"/>
              <a:t>”</a:t>
            </a:r>
          </a:p>
        </p:txBody>
      </p:sp>
      <p:cxnSp>
        <p:nvCxnSpPr>
          <p:cNvPr id="32" name="Conector de Seta Reta 31">
            <a:extLst>
              <a:ext uri="{FF2B5EF4-FFF2-40B4-BE49-F238E27FC236}">
                <a16:creationId xmlns:a16="http://schemas.microsoft.com/office/drawing/2014/main" id="{3EFB2E9E-57D7-CA40-B8F3-3FBCB67AA83E}"/>
              </a:ext>
            </a:extLst>
          </p:cNvPr>
          <p:cNvCxnSpPr>
            <a:cxnSpLocks/>
            <a:endCxn id="33" idx="0"/>
          </p:cNvCxnSpPr>
          <p:nvPr/>
        </p:nvCxnSpPr>
        <p:spPr>
          <a:xfrm>
            <a:off x="7937785" y="2166058"/>
            <a:ext cx="0" cy="3847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C878C722-1A64-EE47-95E1-1DBC9FBDEEAB}"/>
              </a:ext>
            </a:extLst>
          </p:cNvPr>
          <p:cNvSpPr txBox="1"/>
          <p:nvPr/>
        </p:nvSpPr>
        <p:spPr>
          <a:xfrm>
            <a:off x="6891125" y="2550779"/>
            <a:ext cx="209331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dirty="0"/>
              <a:t>Oração principal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DB0D867A-569B-834C-88F7-1347C73DE792}"/>
              </a:ext>
            </a:extLst>
          </p:cNvPr>
          <p:cNvSpPr txBox="1"/>
          <p:nvPr/>
        </p:nvSpPr>
        <p:spPr>
          <a:xfrm>
            <a:off x="9099252" y="2550779"/>
            <a:ext cx="2124877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dirty="0"/>
              <a:t>Oração subordinada substantiva de complemento nominal</a:t>
            </a:r>
          </a:p>
        </p:txBody>
      </p:sp>
      <p:cxnSp>
        <p:nvCxnSpPr>
          <p:cNvPr id="35" name="Conector de Seta Reta 34">
            <a:extLst>
              <a:ext uri="{FF2B5EF4-FFF2-40B4-BE49-F238E27FC236}">
                <a16:creationId xmlns:a16="http://schemas.microsoft.com/office/drawing/2014/main" id="{E1BC8736-43F2-F648-AEAE-19445E60D741}"/>
              </a:ext>
            </a:extLst>
          </p:cNvPr>
          <p:cNvCxnSpPr>
            <a:cxnSpLocks/>
            <a:endCxn id="34" idx="0"/>
          </p:cNvCxnSpPr>
          <p:nvPr/>
        </p:nvCxnSpPr>
        <p:spPr>
          <a:xfrm>
            <a:off x="9923024" y="2166058"/>
            <a:ext cx="238667" cy="3847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063C300A-81AF-B844-BB33-A45FA04089FE}"/>
              </a:ext>
            </a:extLst>
          </p:cNvPr>
          <p:cNvSpPr txBox="1"/>
          <p:nvPr/>
        </p:nvSpPr>
        <p:spPr>
          <a:xfrm>
            <a:off x="7213600" y="4216204"/>
            <a:ext cx="52299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VI. </a:t>
            </a:r>
            <a:r>
              <a:rPr lang="pt-BR" sz="1600" u="sng" dirty="0"/>
              <a:t>Aposto</a:t>
            </a:r>
            <a:endParaRPr lang="pt-BR" sz="1600" dirty="0"/>
          </a:p>
          <a:p>
            <a:r>
              <a:rPr lang="pt-BR" sz="1600" dirty="0"/>
              <a:t>Vem sempre após dois pontos </a:t>
            </a:r>
            <a:r>
              <a:rPr lang="pt-BR" sz="1600" i="1" dirty="0"/>
              <a:t>(</a:t>
            </a:r>
            <a:r>
              <a:rPr lang="pt-BR" sz="1600" i="1" dirty="0">
                <a:sym typeface="Wingdings" pitchFamily="2" charset="2"/>
              </a:rPr>
              <a:t>:)</a:t>
            </a:r>
          </a:p>
          <a:p>
            <a:r>
              <a:rPr lang="pt-BR" sz="1600" dirty="0">
                <a:sym typeface="Wingdings" pitchFamily="2" charset="2"/>
              </a:rPr>
              <a:t>“</a:t>
            </a:r>
            <a:r>
              <a:rPr lang="pt-BR" sz="1600" u="sng" dirty="0">
                <a:sym typeface="Wingdings" pitchFamily="2" charset="2"/>
              </a:rPr>
              <a:t>Eu tenho um desejo</a:t>
            </a:r>
            <a:r>
              <a:rPr lang="pt-BR" sz="1600" u="sng" dirty="0">
                <a:highlight>
                  <a:srgbClr val="FFFF00"/>
                </a:highlight>
                <a:sym typeface="Wingdings" pitchFamily="2" charset="2"/>
              </a:rPr>
              <a:t>:</a:t>
            </a:r>
            <a:r>
              <a:rPr lang="pt-BR" sz="1600" dirty="0">
                <a:sym typeface="Wingdings" pitchFamily="2" charset="2"/>
              </a:rPr>
              <a:t>         </a:t>
            </a:r>
            <a:r>
              <a:rPr lang="pt-BR" sz="1600" u="sng" dirty="0">
                <a:solidFill>
                  <a:srgbClr val="EB402C"/>
                </a:solidFill>
                <a:sym typeface="Wingdings" pitchFamily="2" charset="2"/>
              </a:rPr>
              <a:t>que</a:t>
            </a:r>
            <a:r>
              <a:rPr lang="pt-BR" sz="1600" u="sng" dirty="0">
                <a:sym typeface="Wingdings" pitchFamily="2" charset="2"/>
              </a:rPr>
              <a:t> você goste de sorvete</a:t>
            </a:r>
            <a:r>
              <a:rPr lang="pt-BR" sz="1600" dirty="0">
                <a:sym typeface="Wingdings" pitchFamily="2" charset="2"/>
              </a:rPr>
              <a:t>”</a:t>
            </a:r>
            <a:endParaRPr lang="pt-BR" sz="1600" dirty="0"/>
          </a:p>
        </p:txBody>
      </p:sp>
      <p:cxnSp>
        <p:nvCxnSpPr>
          <p:cNvPr id="37" name="Conector de Seta Reta 36">
            <a:extLst>
              <a:ext uri="{FF2B5EF4-FFF2-40B4-BE49-F238E27FC236}">
                <a16:creationId xmlns:a16="http://schemas.microsoft.com/office/drawing/2014/main" id="{85D6F430-C5CC-754B-A55F-79EFBF5F563D}"/>
              </a:ext>
            </a:extLst>
          </p:cNvPr>
          <p:cNvCxnSpPr>
            <a:cxnSpLocks/>
            <a:endCxn id="38" idx="0"/>
          </p:cNvCxnSpPr>
          <p:nvPr/>
        </p:nvCxnSpPr>
        <p:spPr>
          <a:xfrm>
            <a:off x="7913079" y="5027247"/>
            <a:ext cx="0" cy="3847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D6D110F5-0D14-0D4C-9805-C9AE1E839542}"/>
              </a:ext>
            </a:extLst>
          </p:cNvPr>
          <p:cNvSpPr txBox="1"/>
          <p:nvPr/>
        </p:nvSpPr>
        <p:spPr>
          <a:xfrm>
            <a:off x="6866419" y="5411968"/>
            <a:ext cx="209331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dirty="0"/>
              <a:t>Oração principal</a:t>
            </a: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D5C4FA83-00F0-FC47-940C-7304443120F3}"/>
              </a:ext>
            </a:extLst>
          </p:cNvPr>
          <p:cNvSpPr txBox="1"/>
          <p:nvPr/>
        </p:nvSpPr>
        <p:spPr>
          <a:xfrm>
            <a:off x="9074546" y="5411968"/>
            <a:ext cx="212487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dirty="0"/>
              <a:t>Oração subordinada substantiva de aposto</a:t>
            </a:r>
          </a:p>
        </p:txBody>
      </p:sp>
      <p:cxnSp>
        <p:nvCxnSpPr>
          <p:cNvPr id="40" name="Conector de Seta Reta 39">
            <a:extLst>
              <a:ext uri="{FF2B5EF4-FFF2-40B4-BE49-F238E27FC236}">
                <a16:creationId xmlns:a16="http://schemas.microsoft.com/office/drawing/2014/main" id="{E6F816B3-FE7B-FF4D-A4DD-FE49AA90414D}"/>
              </a:ext>
            </a:extLst>
          </p:cNvPr>
          <p:cNvCxnSpPr>
            <a:cxnSpLocks/>
            <a:endCxn id="39" idx="0"/>
          </p:cNvCxnSpPr>
          <p:nvPr/>
        </p:nvCxnSpPr>
        <p:spPr>
          <a:xfrm>
            <a:off x="9898318" y="5027247"/>
            <a:ext cx="238667" cy="3847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0636878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{42053AA6-DE11-5B42-8279-54AF7D5A5598}tf16401369</Template>
  <TotalTime>212</TotalTime>
  <Words>1712</Words>
  <Application>Microsoft Macintosh PowerPoint</Application>
  <PresentationFormat>Widescreen</PresentationFormat>
  <Paragraphs>261</Paragraphs>
  <Slides>16</Slides>
  <Notes>5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Rockwell</vt:lpstr>
      <vt:lpstr>Wingdings</vt:lpstr>
      <vt:lpstr>Atlas</vt:lpstr>
      <vt:lpstr>Prova de Gramática – 9º ano – 4º bimestre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Prova de Gramática – 9º ano – 4º bimestre</dc:title>
  <dc:creator>Guilherme Soarez</dc:creator>
  <cp:lastModifiedBy>Guilherme Soarez</cp:lastModifiedBy>
  <cp:revision>20</cp:revision>
  <dcterms:created xsi:type="dcterms:W3CDTF">2019-10-21T21:51:03Z</dcterms:created>
  <dcterms:modified xsi:type="dcterms:W3CDTF">2019-10-22T22:31:26Z</dcterms:modified>
</cp:coreProperties>
</file>